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48" r:id="rId1"/>
  </p:sldMasterIdLst>
  <p:notesMasterIdLst>
    <p:notesMasterId r:id="rId36"/>
  </p:notesMasterIdLst>
  <p:handoutMasterIdLst>
    <p:handoutMasterId r:id="rId37"/>
  </p:handoutMasterIdLst>
  <p:sldIdLst>
    <p:sldId id="629" r:id="rId2"/>
    <p:sldId id="1041" r:id="rId3"/>
    <p:sldId id="1049" r:id="rId4"/>
    <p:sldId id="1059" r:id="rId5"/>
    <p:sldId id="1042" r:id="rId6"/>
    <p:sldId id="1044" r:id="rId7"/>
    <p:sldId id="1043" r:id="rId8"/>
    <p:sldId id="1050" r:id="rId9"/>
    <p:sldId id="1052" r:id="rId10"/>
    <p:sldId id="1051" r:id="rId11"/>
    <p:sldId id="1083" r:id="rId12"/>
    <p:sldId id="1046" r:id="rId13"/>
    <p:sldId id="1047" r:id="rId14"/>
    <p:sldId id="1055" r:id="rId15"/>
    <p:sldId id="1053" r:id="rId16"/>
    <p:sldId id="1082" r:id="rId17"/>
    <p:sldId id="1087" r:id="rId18"/>
    <p:sldId id="1078" r:id="rId19"/>
    <p:sldId id="1085" r:id="rId20"/>
    <p:sldId id="1060" r:id="rId21"/>
    <p:sldId id="1073" r:id="rId22"/>
    <p:sldId id="1074" r:id="rId23"/>
    <p:sldId id="1075" r:id="rId24"/>
    <p:sldId id="1077" r:id="rId25"/>
    <p:sldId id="1068" r:id="rId26"/>
    <p:sldId id="1069" r:id="rId27"/>
    <p:sldId id="1070" r:id="rId28"/>
    <p:sldId id="1064" r:id="rId29"/>
    <p:sldId id="1066" r:id="rId30"/>
    <p:sldId id="1067" r:id="rId31"/>
    <p:sldId id="1071" r:id="rId32"/>
    <p:sldId id="1072" r:id="rId33"/>
    <p:sldId id="1080" r:id="rId34"/>
    <p:sldId id="1048" r:id="rId35"/>
  </p:sldIdLst>
  <p:sldSz cx="9144000" cy="6858000" type="screen4x3"/>
  <p:notesSz cx="6858000" cy="9144000"/>
  <p:custDataLst>
    <p:tags r:id="rId38"/>
  </p:custData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D73FDF3-EDFE-2549-A906-0359A0542A79}">
          <p14:sldIdLst>
            <p14:sldId id="629"/>
            <p14:sldId id="1041"/>
            <p14:sldId id="1049"/>
            <p14:sldId id="1059"/>
            <p14:sldId id="1042"/>
            <p14:sldId id="1044"/>
            <p14:sldId id="1043"/>
            <p14:sldId id="1050"/>
            <p14:sldId id="1052"/>
          </p14:sldIdLst>
        </p14:section>
        <p14:section name="User Pers" id="{4049AEC3-CCA1-B747-8401-15C7EFE0BE39}">
          <p14:sldIdLst>
            <p14:sldId id="1051"/>
            <p14:sldId id="1083"/>
            <p14:sldId id="1046"/>
            <p14:sldId id="1047"/>
            <p14:sldId id="1055"/>
            <p14:sldId id="1053"/>
            <p14:sldId id="1082"/>
            <p14:sldId id="1087"/>
            <p14:sldId id="1078"/>
            <p14:sldId id="1085"/>
          </p14:sldIdLst>
        </p14:section>
        <p14:section name="Business Pers" id="{0A401862-0495-E645-9203-24696A66CC3F}">
          <p14:sldIdLst>
            <p14:sldId id="1060"/>
            <p14:sldId id="1073"/>
            <p14:sldId id="1074"/>
            <p14:sldId id="1075"/>
            <p14:sldId id="1077"/>
            <p14:sldId id="1068"/>
            <p14:sldId id="1069"/>
            <p14:sldId id="1070"/>
            <p14:sldId id="1064"/>
            <p14:sldId id="1066"/>
            <p14:sldId id="1067"/>
            <p14:sldId id="1071"/>
            <p14:sldId id="1072"/>
            <p14:sldId id="1080"/>
            <p14:sldId id="10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01" autoAdjust="0"/>
    <p:restoredTop sz="78472" autoAdjust="0"/>
  </p:normalViewPr>
  <p:slideViewPr>
    <p:cSldViewPr>
      <p:cViewPr varScale="1">
        <p:scale>
          <a:sx n="86" d="100"/>
          <a:sy n="86" d="100"/>
        </p:scale>
        <p:origin x="61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tags" Target="tags/tag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FA5DD3-209B-1F43-954A-11781693AA9B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5873BC-9D77-B742-AFCE-5BA34A1D682E}">
      <dgm:prSet phldrT="[Text]"/>
      <dgm:spPr/>
      <dgm:t>
        <a:bodyPr/>
        <a:lstStyle/>
        <a:p>
          <a:r>
            <a:rPr lang="tr-TR" dirty="0" err="1" smtClean="0">
              <a:latin typeface="Times New Roman"/>
              <a:cs typeface="Times New Roman"/>
            </a:rPr>
            <a:t>Hourly</a:t>
          </a:r>
          <a:r>
            <a:rPr lang="tr-TR" dirty="0" smtClean="0">
              <a:latin typeface="Times New Roman"/>
              <a:cs typeface="Times New Roman"/>
            </a:rPr>
            <a:t> </a:t>
          </a:r>
          <a:r>
            <a:rPr lang="tr-TR" dirty="0" err="1" smtClean="0">
              <a:latin typeface="Times New Roman"/>
              <a:cs typeface="Times New Roman"/>
            </a:rPr>
            <a:t>weather</a:t>
          </a:r>
          <a:r>
            <a:rPr lang="tr-TR" dirty="0" smtClean="0">
              <a:latin typeface="Times New Roman"/>
              <a:cs typeface="Times New Roman"/>
            </a:rPr>
            <a:t> data </a:t>
          </a:r>
          <a:endParaRPr lang="en-US" dirty="0"/>
        </a:p>
      </dgm:t>
    </dgm:pt>
    <dgm:pt modelId="{B6210141-2A9C-C847-A987-4B38C4CEF517}" type="parTrans" cxnId="{D26B7EEF-EFC2-8143-B605-7FE719ECDDF2}">
      <dgm:prSet/>
      <dgm:spPr/>
      <dgm:t>
        <a:bodyPr/>
        <a:lstStyle/>
        <a:p>
          <a:endParaRPr lang="en-US"/>
        </a:p>
      </dgm:t>
    </dgm:pt>
    <dgm:pt modelId="{5AA35DA9-3568-1D41-B70B-F76881E5C5DD}" type="sibTrans" cxnId="{D26B7EEF-EFC2-8143-B605-7FE719ECDDF2}">
      <dgm:prSet/>
      <dgm:spPr/>
      <dgm:t>
        <a:bodyPr/>
        <a:lstStyle/>
        <a:p>
          <a:endParaRPr lang="en-US"/>
        </a:p>
      </dgm:t>
    </dgm:pt>
    <dgm:pt modelId="{147DFC09-C043-554F-A2CC-34BD653B7A7F}">
      <dgm:prSet phldrT="[Text]"/>
      <dgm:spPr/>
      <dgm:t>
        <a:bodyPr/>
        <a:lstStyle/>
        <a:p>
          <a:r>
            <a:rPr lang="tr-TR" dirty="0" err="1" smtClean="0">
              <a:latin typeface="Times New Roman"/>
              <a:cs typeface="Times New Roman"/>
            </a:rPr>
            <a:t>description</a:t>
          </a:r>
          <a:r>
            <a:rPr lang="tr-TR" dirty="0" smtClean="0">
              <a:latin typeface="Times New Roman"/>
              <a:cs typeface="Times New Roman"/>
            </a:rPr>
            <a:t>: </a:t>
          </a:r>
          <a:r>
            <a:rPr lang="tr-TR" dirty="0" err="1" smtClean="0">
              <a:latin typeface="Times New Roman"/>
              <a:cs typeface="Times New Roman"/>
            </a:rPr>
            <a:t>fog</a:t>
          </a:r>
          <a:r>
            <a:rPr lang="tr-TR" dirty="0" smtClean="0">
              <a:latin typeface="Times New Roman"/>
              <a:cs typeface="Times New Roman"/>
            </a:rPr>
            <a:t>/</a:t>
          </a:r>
          <a:r>
            <a:rPr lang="tr-TR" dirty="0" err="1" smtClean="0">
              <a:latin typeface="Times New Roman"/>
              <a:cs typeface="Times New Roman"/>
            </a:rPr>
            <a:t>cloudy</a:t>
          </a:r>
          <a:r>
            <a:rPr lang="tr-TR" dirty="0" smtClean="0">
              <a:latin typeface="Times New Roman"/>
              <a:cs typeface="Times New Roman"/>
            </a:rPr>
            <a:t>/</a:t>
          </a:r>
          <a:r>
            <a:rPr lang="tr-TR" dirty="0" err="1" smtClean="0">
              <a:latin typeface="Times New Roman"/>
              <a:cs typeface="Times New Roman"/>
            </a:rPr>
            <a:t>sunny</a:t>
          </a:r>
          <a:r>
            <a:rPr lang="tr-TR" dirty="0" smtClean="0">
              <a:latin typeface="Times New Roman"/>
              <a:cs typeface="Times New Roman"/>
            </a:rPr>
            <a:t> </a:t>
          </a:r>
          <a:r>
            <a:rPr lang="tr-TR" dirty="0" err="1" smtClean="0">
              <a:latin typeface="Times New Roman"/>
              <a:cs typeface="Times New Roman"/>
            </a:rPr>
            <a:t>etc</a:t>
          </a:r>
          <a:r>
            <a:rPr lang="tr-TR" dirty="0" smtClean="0">
              <a:latin typeface="Times New Roman"/>
              <a:cs typeface="Times New Roman"/>
            </a:rPr>
            <a:t>. </a:t>
          </a:r>
          <a:endParaRPr lang="en-US" dirty="0"/>
        </a:p>
      </dgm:t>
    </dgm:pt>
    <dgm:pt modelId="{1F925154-1055-A74C-A0F3-2ECD8167FDA3}" type="parTrans" cxnId="{1E05A300-2E3B-DE4F-B59B-D7BC51314E8F}">
      <dgm:prSet/>
      <dgm:spPr/>
      <dgm:t>
        <a:bodyPr/>
        <a:lstStyle/>
        <a:p>
          <a:endParaRPr lang="en-US"/>
        </a:p>
      </dgm:t>
    </dgm:pt>
    <dgm:pt modelId="{6B6CAECB-7B61-464E-A14D-97A07702AB9E}" type="sibTrans" cxnId="{1E05A300-2E3B-DE4F-B59B-D7BC51314E8F}">
      <dgm:prSet/>
      <dgm:spPr/>
      <dgm:t>
        <a:bodyPr/>
        <a:lstStyle/>
        <a:p>
          <a:endParaRPr lang="en-US"/>
        </a:p>
      </dgm:t>
    </dgm:pt>
    <dgm:pt modelId="{3A1D2110-59DC-EB48-BAE8-6E4CE6FB8884}">
      <dgm:prSet phldrT="[Text]"/>
      <dgm:spPr/>
      <dgm:t>
        <a:bodyPr/>
        <a:lstStyle/>
        <a:p>
          <a:r>
            <a:rPr lang="tr-TR" dirty="0" err="1" smtClean="0">
              <a:latin typeface="Times New Roman"/>
              <a:cs typeface="Times New Roman"/>
            </a:rPr>
            <a:t>humidity</a:t>
          </a:r>
          <a:r>
            <a:rPr lang="tr-TR" dirty="0" smtClean="0">
              <a:latin typeface="Times New Roman"/>
              <a:cs typeface="Times New Roman"/>
            </a:rPr>
            <a:t>, </a:t>
          </a:r>
          <a:r>
            <a:rPr lang="tr-TR" dirty="0" err="1" smtClean="0">
              <a:latin typeface="Times New Roman"/>
              <a:cs typeface="Times New Roman"/>
            </a:rPr>
            <a:t>temperature</a:t>
          </a:r>
          <a:r>
            <a:rPr lang="tr-TR" dirty="0" smtClean="0">
              <a:latin typeface="Times New Roman"/>
              <a:cs typeface="Times New Roman"/>
            </a:rPr>
            <a:t>, </a:t>
          </a:r>
          <a:r>
            <a:rPr lang="tr-TR" dirty="0" err="1" smtClean="0">
              <a:latin typeface="Times New Roman"/>
              <a:cs typeface="Times New Roman"/>
            </a:rPr>
            <a:t>wind</a:t>
          </a:r>
          <a:r>
            <a:rPr lang="tr-TR" dirty="0" smtClean="0">
              <a:latin typeface="Times New Roman"/>
              <a:cs typeface="Times New Roman"/>
            </a:rPr>
            <a:t> </a:t>
          </a:r>
          <a:r>
            <a:rPr lang="tr-TR" dirty="0" err="1" smtClean="0">
              <a:latin typeface="Times New Roman"/>
              <a:cs typeface="Times New Roman"/>
            </a:rPr>
            <a:t>speed</a:t>
          </a:r>
          <a:endParaRPr lang="en-US" dirty="0"/>
        </a:p>
      </dgm:t>
    </dgm:pt>
    <dgm:pt modelId="{70221169-A889-CA4B-A086-2CA0884360E1}" type="parTrans" cxnId="{D2855BD7-C37E-B147-AFF3-887916C003F1}">
      <dgm:prSet/>
      <dgm:spPr/>
      <dgm:t>
        <a:bodyPr/>
        <a:lstStyle/>
        <a:p>
          <a:endParaRPr lang="en-US"/>
        </a:p>
      </dgm:t>
    </dgm:pt>
    <dgm:pt modelId="{EDA0F382-5F7C-E147-9346-75224209CF79}" type="sibTrans" cxnId="{D2855BD7-C37E-B147-AFF3-887916C003F1}">
      <dgm:prSet/>
      <dgm:spPr/>
      <dgm:t>
        <a:bodyPr/>
        <a:lstStyle/>
        <a:p>
          <a:endParaRPr lang="en-US"/>
        </a:p>
      </dgm:t>
    </dgm:pt>
    <dgm:pt modelId="{F6D9E2EF-B3BF-DD42-A52F-B171B9E9FD4E}">
      <dgm:prSet phldrT="[Text]"/>
      <dgm:spPr/>
      <dgm:t>
        <a:bodyPr/>
        <a:lstStyle/>
        <a:p>
          <a:r>
            <a:rPr lang="tr-TR" dirty="0" err="1" smtClean="0">
              <a:latin typeface="Times New Roman"/>
              <a:cs typeface="Times New Roman"/>
            </a:rPr>
            <a:t>Census</a:t>
          </a:r>
          <a:r>
            <a:rPr lang="tr-TR" dirty="0" smtClean="0">
              <a:latin typeface="Times New Roman"/>
              <a:cs typeface="Times New Roman"/>
            </a:rPr>
            <a:t> data </a:t>
          </a:r>
          <a:endParaRPr lang="en-US" dirty="0"/>
        </a:p>
      </dgm:t>
    </dgm:pt>
    <dgm:pt modelId="{1B3F741B-2CEE-DE4E-8E19-B7F30B47C315}" type="parTrans" cxnId="{C49D348A-6079-C04D-8698-6C6B2C4E1B7F}">
      <dgm:prSet/>
      <dgm:spPr/>
      <dgm:t>
        <a:bodyPr/>
        <a:lstStyle/>
        <a:p>
          <a:endParaRPr lang="en-US"/>
        </a:p>
      </dgm:t>
    </dgm:pt>
    <dgm:pt modelId="{D6DC4C3C-C47D-E245-8B0A-016F7B07219F}" type="sibTrans" cxnId="{C49D348A-6079-C04D-8698-6C6B2C4E1B7F}">
      <dgm:prSet/>
      <dgm:spPr/>
      <dgm:t>
        <a:bodyPr/>
        <a:lstStyle/>
        <a:p>
          <a:endParaRPr lang="en-US"/>
        </a:p>
      </dgm:t>
    </dgm:pt>
    <dgm:pt modelId="{C4402833-D16D-FE40-A3FF-29CB07A94672}">
      <dgm:prSet phldrT="[Text]"/>
      <dgm:spPr/>
      <dgm:t>
        <a:bodyPr/>
        <a:lstStyle/>
        <a:p>
          <a:r>
            <a:rPr lang="en-US" dirty="0" smtClean="0">
              <a:latin typeface="Times New Roman" charset="0"/>
              <a:ea typeface="Times New Roman" charset="0"/>
              <a:cs typeface="Times New Roman" charset="0"/>
            </a:rPr>
            <a:t>Census defined neighborhoods</a:t>
          </a:r>
          <a:br>
            <a:rPr lang="en-US" dirty="0" smtClean="0">
              <a:latin typeface="Times New Roman" charset="0"/>
              <a:ea typeface="Times New Roman" charset="0"/>
              <a:cs typeface="Times New Roman" charset="0"/>
            </a:rPr>
          </a:br>
          <a:endParaRPr lang="en-US" dirty="0">
            <a:latin typeface="Times New Roman" charset="0"/>
            <a:ea typeface="Times New Roman" charset="0"/>
            <a:cs typeface="Times New Roman" charset="0"/>
          </a:endParaRPr>
        </a:p>
      </dgm:t>
    </dgm:pt>
    <dgm:pt modelId="{1FBE6E94-116A-0F48-8240-F52C664F9899}" type="parTrans" cxnId="{35008C6D-41D0-DC4F-8E8D-0E6BBE9D929B}">
      <dgm:prSet/>
      <dgm:spPr/>
      <dgm:t>
        <a:bodyPr/>
        <a:lstStyle/>
        <a:p>
          <a:endParaRPr lang="en-US"/>
        </a:p>
      </dgm:t>
    </dgm:pt>
    <dgm:pt modelId="{84578379-81EF-2046-BA0B-F17AD5B93927}" type="sibTrans" cxnId="{35008C6D-41D0-DC4F-8E8D-0E6BBE9D929B}">
      <dgm:prSet/>
      <dgm:spPr/>
      <dgm:t>
        <a:bodyPr/>
        <a:lstStyle/>
        <a:p>
          <a:endParaRPr lang="en-US"/>
        </a:p>
      </dgm:t>
    </dgm:pt>
    <dgm:pt modelId="{AB955F82-C3CF-FC44-9165-9D9F4B920EA0}">
      <dgm:prSet phldrT="[Text]"/>
      <dgm:spPr/>
      <dgm:t>
        <a:bodyPr/>
        <a:lstStyle/>
        <a:p>
          <a:r>
            <a:rPr lang="en-US" dirty="0" smtClean="0">
              <a:latin typeface="Times New Roman" charset="0"/>
              <a:ea typeface="Times New Roman" charset="0"/>
              <a:cs typeface="Times New Roman" charset="0"/>
            </a:rPr>
            <a:t>Median income </a:t>
          </a:r>
          <a:endParaRPr lang="en-US" dirty="0">
            <a:latin typeface="Times New Roman" charset="0"/>
            <a:ea typeface="Times New Roman" charset="0"/>
            <a:cs typeface="Times New Roman" charset="0"/>
          </a:endParaRPr>
        </a:p>
      </dgm:t>
    </dgm:pt>
    <dgm:pt modelId="{B879B2F1-9D49-804B-A66F-7C4A052FE0AA}" type="parTrans" cxnId="{956B62B1-565E-6C47-ADC3-2DB5048BE796}">
      <dgm:prSet/>
      <dgm:spPr/>
      <dgm:t>
        <a:bodyPr/>
        <a:lstStyle/>
        <a:p>
          <a:endParaRPr lang="en-US"/>
        </a:p>
      </dgm:t>
    </dgm:pt>
    <dgm:pt modelId="{48FE31A1-A0E4-FB47-A14D-926F78AA557C}" type="sibTrans" cxnId="{956B62B1-565E-6C47-ADC3-2DB5048BE796}">
      <dgm:prSet/>
      <dgm:spPr/>
      <dgm:t>
        <a:bodyPr/>
        <a:lstStyle/>
        <a:p>
          <a:endParaRPr lang="en-US"/>
        </a:p>
      </dgm:t>
    </dgm:pt>
    <dgm:pt modelId="{A42B66F6-74B3-594B-BA75-326DDC3F6947}" type="pres">
      <dgm:prSet presAssocID="{F5FA5DD3-209B-1F43-954A-11781693AA9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695B36-AB3C-0045-8B56-9E89100F7280}" type="pres">
      <dgm:prSet presAssocID="{B35873BC-9D77-B742-AFCE-5BA34A1D682E}" presName="composite" presStyleCnt="0"/>
      <dgm:spPr/>
    </dgm:pt>
    <dgm:pt modelId="{4ADEAB2E-E3D0-F34C-8395-E0F988C52261}" type="pres">
      <dgm:prSet presAssocID="{B35873BC-9D77-B742-AFCE-5BA34A1D682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73DB0E-BAFF-CE45-BA4F-76594DB1134B}" type="pres">
      <dgm:prSet presAssocID="{B35873BC-9D77-B742-AFCE-5BA34A1D682E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F22976-C773-3C46-BEC2-A42582D8F5F5}" type="pres">
      <dgm:prSet presAssocID="{5AA35DA9-3568-1D41-B70B-F76881E5C5DD}" presName="space" presStyleCnt="0"/>
      <dgm:spPr/>
    </dgm:pt>
    <dgm:pt modelId="{956B9EA4-F5CE-5B4C-8C10-95BF14A1FCC5}" type="pres">
      <dgm:prSet presAssocID="{F6D9E2EF-B3BF-DD42-A52F-B171B9E9FD4E}" presName="composite" presStyleCnt="0"/>
      <dgm:spPr/>
    </dgm:pt>
    <dgm:pt modelId="{70B06CA6-3696-7546-B378-A02745B0A7EF}" type="pres">
      <dgm:prSet presAssocID="{F6D9E2EF-B3BF-DD42-A52F-B171B9E9FD4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D7FD5E-D092-CF44-B402-C9EDF13F20D1}" type="pres">
      <dgm:prSet presAssocID="{F6D9E2EF-B3BF-DD42-A52F-B171B9E9FD4E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855BD7-C37E-B147-AFF3-887916C003F1}" srcId="{B35873BC-9D77-B742-AFCE-5BA34A1D682E}" destId="{3A1D2110-59DC-EB48-BAE8-6E4CE6FB8884}" srcOrd="1" destOrd="0" parTransId="{70221169-A889-CA4B-A086-2CA0884360E1}" sibTransId="{EDA0F382-5F7C-E147-9346-75224209CF79}"/>
    <dgm:cxn modelId="{EF92822E-3447-A04E-B0CF-14E006EEAD21}" type="presOf" srcId="{C4402833-D16D-FE40-A3FF-29CB07A94672}" destId="{F6D7FD5E-D092-CF44-B402-C9EDF13F20D1}" srcOrd="0" destOrd="0" presId="urn:microsoft.com/office/officeart/2005/8/layout/hList1"/>
    <dgm:cxn modelId="{35008C6D-41D0-DC4F-8E8D-0E6BBE9D929B}" srcId="{F6D9E2EF-B3BF-DD42-A52F-B171B9E9FD4E}" destId="{C4402833-D16D-FE40-A3FF-29CB07A94672}" srcOrd="0" destOrd="0" parTransId="{1FBE6E94-116A-0F48-8240-F52C664F9899}" sibTransId="{84578379-81EF-2046-BA0B-F17AD5B93927}"/>
    <dgm:cxn modelId="{50226C2B-FEDC-9141-8E60-30017C61A34B}" type="presOf" srcId="{147DFC09-C043-554F-A2CC-34BD653B7A7F}" destId="{EC73DB0E-BAFF-CE45-BA4F-76594DB1134B}" srcOrd="0" destOrd="0" presId="urn:microsoft.com/office/officeart/2005/8/layout/hList1"/>
    <dgm:cxn modelId="{C8303DD1-6E2A-384F-B635-9904C79812AD}" type="presOf" srcId="{3A1D2110-59DC-EB48-BAE8-6E4CE6FB8884}" destId="{EC73DB0E-BAFF-CE45-BA4F-76594DB1134B}" srcOrd="0" destOrd="1" presId="urn:microsoft.com/office/officeart/2005/8/layout/hList1"/>
    <dgm:cxn modelId="{60D6FD01-B50F-A24A-8E3D-FE26D64C4A90}" type="presOf" srcId="{F6D9E2EF-B3BF-DD42-A52F-B171B9E9FD4E}" destId="{70B06CA6-3696-7546-B378-A02745B0A7EF}" srcOrd="0" destOrd="0" presId="urn:microsoft.com/office/officeart/2005/8/layout/hList1"/>
    <dgm:cxn modelId="{1E05A300-2E3B-DE4F-B59B-D7BC51314E8F}" srcId="{B35873BC-9D77-B742-AFCE-5BA34A1D682E}" destId="{147DFC09-C043-554F-A2CC-34BD653B7A7F}" srcOrd="0" destOrd="0" parTransId="{1F925154-1055-A74C-A0F3-2ECD8167FDA3}" sibTransId="{6B6CAECB-7B61-464E-A14D-97A07702AB9E}"/>
    <dgm:cxn modelId="{2F2A60F6-95DC-4245-B39E-72E46E36E17C}" type="presOf" srcId="{F5FA5DD3-209B-1F43-954A-11781693AA9B}" destId="{A42B66F6-74B3-594B-BA75-326DDC3F6947}" srcOrd="0" destOrd="0" presId="urn:microsoft.com/office/officeart/2005/8/layout/hList1"/>
    <dgm:cxn modelId="{A08DC331-142B-F643-9157-B83206E96A2B}" type="presOf" srcId="{B35873BC-9D77-B742-AFCE-5BA34A1D682E}" destId="{4ADEAB2E-E3D0-F34C-8395-E0F988C52261}" srcOrd="0" destOrd="0" presId="urn:microsoft.com/office/officeart/2005/8/layout/hList1"/>
    <dgm:cxn modelId="{D26B7EEF-EFC2-8143-B605-7FE719ECDDF2}" srcId="{F5FA5DD3-209B-1F43-954A-11781693AA9B}" destId="{B35873BC-9D77-B742-AFCE-5BA34A1D682E}" srcOrd="0" destOrd="0" parTransId="{B6210141-2A9C-C847-A987-4B38C4CEF517}" sibTransId="{5AA35DA9-3568-1D41-B70B-F76881E5C5DD}"/>
    <dgm:cxn modelId="{956B62B1-565E-6C47-ADC3-2DB5048BE796}" srcId="{F6D9E2EF-B3BF-DD42-A52F-B171B9E9FD4E}" destId="{AB955F82-C3CF-FC44-9165-9D9F4B920EA0}" srcOrd="1" destOrd="0" parTransId="{B879B2F1-9D49-804B-A66F-7C4A052FE0AA}" sibTransId="{48FE31A1-A0E4-FB47-A14D-926F78AA557C}"/>
    <dgm:cxn modelId="{C49D348A-6079-C04D-8698-6C6B2C4E1B7F}" srcId="{F5FA5DD3-209B-1F43-954A-11781693AA9B}" destId="{F6D9E2EF-B3BF-DD42-A52F-B171B9E9FD4E}" srcOrd="1" destOrd="0" parTransId="{1B3F741B-2CEE-DE4E-8E19-B7F30B47C315}" sibTransId="{D6DC4C3C-C47D-E245-8B0A-016F7B07219F}"/>
    <dgm:cxn modelId="{21C2746A-9FB0-9540-8568-BAF72474AC90}" type="presOf" srcId="{AB955F82-C3CF-FC44-9165-9D9F4B920EA0}" destId="{F6D7FD5E-D092-CF44-B402-C9EDF13F20D1}" srcOrd="0" destOrd="1" presId="urn:microsoft.com/office/officeart/2005/8/layout/hList1"/>
    <dgm:cxn modelId="{F86DED32-0E03-964C-94BC-6FE5174E994B}" type="presParOf" srcId="{A42B66F6-74B3-594B-BA75-326DDC3F6947}" destId="{92695B36-AB3C-0045-8B56-9E89100F7280}" srcOrd="0" destOrd="0" presId="urn:microsoft.com/office/officeart/2005/8/layout/hList1"/>
    <dgm:cxn modelId="{9F19C97F-BCD2-AE4E-BCB6-F48F0CD2C795}" type="presParOf" srcId="{92695B36-AB3C-0045-8B56-9E89100F7280}" destId="{4ADEAB2E-E3D0-F34C-8395-E0F988C52261}" srcOrd="0" destOrd="0" presId="urn:microsoft.com/office/officeart/2005/8/layout/hList1"/>
    <dgm:cxn modelId="{11248574-A69A-5F4A-9E3F-9B96B8443E9D}" type="presParOf" srcId="{92695B36-AB3C-0045-8B56-9E89100F7280}" destId="{EC73DB0E-BAFF-CE45-BA4F-76594DB1134B}" srcOrd="1" destOrd="0" presId="urn:microsoft.com/office/officeart/2005/8/layout/hList1"/>
    <dgm:cxn modelId="{766A03A4-9F2B-1643-BA5C-D151534EB1F8}" type="presParOf" srcId="{A42B66F6-74B3-594B-BA75-326DDC3F6947}" destId="{3FF22976-C773-3C46-BEC2-A42582D8F5F5}" srcOrd="1" destOrd="0" presId="urn:microsoft.com/office/officeart/2005/8/layout/hList1"/>
    <dgm:cxn modelId="{6B879254-5667-FB43-9D39-70240982E4B9}" type="presParOf" srcId="{A42B66F6-74B3-594B-BA75-326DDC3F6947}" destId="{956B9EA4-F5CE-5B4C-8C10-95BF14A1FCC5}" srcOrd="2" destOrd="0" presId="urn:microsoft.com/office/officeart/2005/8/layout/hList1"/>
    <dgm:cxn modelId="{38FBD6E8-011C-9D46-B78B-77B0B90FF88E}" type="presParOf" srcId="{956B9EA4-F5CE-5B4C-8C10-95BF14A1FCC5}" destId="{70B06CA6-3696-7546-B378-A02745B0A7EF}" srcOrd="0" destOrd="0" presId="urn:microsoft.com/office/officeart/2005/8/layout/hList1"/>
    <dgm:cxn modelId="{7EEF2271-34DC-EE4B-BFD1-D49A5B9AE414}" type="presParOf" srcId="{956B9EA4-F5CE-5B4C-8C10-95BF14A1FCC5}" destId="{F6D7FD5E-D092-CF44-B402-C9EDF13F20D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5DDAE5-927B-A049-8024-850534A97A60}" type="doc">
      <dgm:prSet loTypeId="urn:microsoft.com/office/officeart/2005/8/layout/lProcess3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0BC3C6F-D1DF-EB45-B298-36F54B705040}">
      <dgm:prSet phldrT="[Text]"/>
      <dgm:spPr/>
      <dgm:t>
        <a:bodyPr/>
        <a:lstStyle/>
        <a:p>
          <a:r>
            <a:rPr lang="en-US" dirty="0" smtClean="0"/>
            <a:t>User Perspective</a:t>
          </a:r>
          <a:endParaRPr lang="en-US" dirty="0"/>
        </a:p>
      </dgm:t>
    </dgm:pt>
    <dgm:pt modelId="{41FD3FD4-A4F8-A941-8559-91E51A7B0DA2}" type="parTrans" cxnId="{390733CA-C0EC-8B48-8B23-8180F4F149D5}">
      <dgm:prSet/>
      <dgm:spPr/>
      <dgm:t>
        <a:bodyPr/>
        <a:lstStyle/>
        <a:p>
          <a:endParaRPr lang="en-US"/>
        </a:p>
      </dgm:t>
    </dgm:pt>
    <dgm:pt modelId="{033AD877-23EA-4045-8E1E-A621AE26CF9C}" type="sibTrans" cxnId="{390733CA-C0EC-8B48-8B23-8180F4F149D5}">
      <dgm:prSet/>
      <dgm:spPr/>
      <dgm:t>
        <a:bodyPr/>
        <a:lstStyle/>
        <a:p>
          <a:endParaRPr lang="en-US"/>
        </a:p>
      </dgm:t>
    </dgm:pt>
    <dgm:pt modelId="{63EB53F8-5ACB-404C-911E-41AF26C23335}">
      <dgm:prSet phldrT="[Text]"/>
      <dgm:spPr/>
      <dgm:t>
        <a:bodyPr/>
        <a:lstStyle/>
        <a:p>
          <a:r>
            <a:rPr lang="en-US" dirty="0" smtClean="0">
              <a:latin typeface="Times New Roman"/>
              <a:cs typeface="Times New Roman"/>
            </a:rPr>
            <a:t>Where should I go for a bike?</a:t>
          </a:r>
          <a:endParaRPr lang="en-US" dirty="0"/>
        </a:p>
      </dgm:t>
    </dgm:pt>
    <dgm:pt modelId="{01B6389D-A394-2C4C-B5A4-F4A3905726AF}" type="parTrans" cxnId="{B7BA0724-2272-2647-B1D6-B2D5E476108B}">
      <dgm:prSet/>
      <dgm:spPr/>
      <dgm:t>
        <a:bodyPr/>
        <a:lstStyle/>
        <a:p>
          <a:endParaRPr lang="en-US"/>
        </a:p>
      </dgm:t>
    </dgm:pt>
    <dgm:pt modelId="{B04DD478-C58B-3442-AB3F-A24CC0BF8C68}" type="sibTrans" cxnId="{B7BA0724-2272-2647-B1D6-B2D5E476108B}">
      <dgm:prSet/>
      <dgm:spPr/>
      <dgm:t>
        <a:bodyPr/>
        <a:lstStyle/>
        <a:p>
          <a:endParaRPr lang="en-US"/>
        </a:p>
      </dgm:t>
    </dgm:pt>
    <dgm:pt modelId="{C4D80654-D81A-DB46-9802-D82695F74341}">
      <dgm:prSet phldrT="[Text]"/>
      <dgm:spPr/>
      <dgm:t>
        <a:bodyPr/>
        <a:lstStyle/>
        <a:p>
          <a:r>
            <a:rPr lang="en-US" dirty="0" smtClean="0">
              <a:latin typeface="Times New Roman"/>
            </a:rPr>
            <a:t>Business Perspective </a:t>
          </a:r>
          <a:endParaRPr lang="en-US" dirty="0"/>
        </a:p>
      </dgm:t>
    </dgm:pt>
    <dgm:pt modelId="{84497C54-6FFE-9945-A94C-5584006467A8}" type="parTrans" cxnId="{0D594106-8041-5847-8E18-5F6BEFAD9D87}">
      <dgm:prSet/>
      <dgm:spPr/>
      <dgm:t>
        <a:bodyPr/>
        <a:lstStyle/>
        <a:p>
          <a:endParaRPr lang="en-US"/>
        </a:p>
      </dgm:t>
    </dgm:pt>
    <dgm:pt modelId="{520B50BD-B4AE-1E4A-B8CB-6A5F7366FB63}" type="sibTrans" cxnId="{0D594106-8041-5847-8E18-5F6BEFAD9D87}">
      <dgm:prSet/>
      <dgm:spPr/>
      <dgm:t>
        <a:bodyPr/>
        <a:lstStyle/>
        <a:p>
          <a:endParaRPr lang="en-US"/>
        </a:p>
      </dgm:t>
    </dgm:pt>
    <dgm:pt modelId="{E139CEF5-BD24-E841-BF68-1D014D0C53C3}">
      <dgm:prSet phldrT="[Text]"/>
      <dgm:spPr/>
      <dgm:t>
        <a:bodyPr/>
        <a:lstStyle/>
        <a:p>
          <a:r>
            <a:rPr lang="en-US" dirty="0" smtClean="0">
              <a:latin typeface="Times New Roman" charset="0"/>
              <a:ea typeface="Times New Roman" charset="0"/>
              <a:cs typeface="Times New Roman" charset="0"/>
            </a:rPr>
            <a:t>Can we find patterns within the riders’ trips?</a:t>
          </a:r>
          <a:endParaRPr lang="en-US" dirty="0">
            <a:latin typeface="Times New Roman" charset="0"/>
            <a:ea typeface="Times New Roman" charset="0"/>
            <a:cs typeface="Times New Roman" charset="0"/>
          </a:endParaRPr>
        </a:p>
      </dgm:t>
    </dgm:pt>
    <dgm:pt modelId="{F46E51BE-8CDA-A140-9C85-B48DDAC6E436}" type="parTrans" cxnId="{DB66DF65-56DD-E443-A482-85B8D1AC7F27}">
      <dgm:prSet/>
      <dgm:spPr/>
      <dgm:t>
        <a:bodyPr/>
        <a:lstStyle/>
        <a:p>
          <a:endParaRPr lang="en-US"/>
        </a:p>
      </dgm:t>
    </dgm:pt>
    <dgm:pt modelId="{7D4560AD-807F-4F4E-B7D2-5D11FD81667F}" type="sibTrans" cxnId="{DB66DF65-56DD-E443-A482-85B8D1AC7F27}">
      <dgm:prSet/>
      <dgm:spPr/>
      <dgm:t>
        <a:bodyPr/>
        <a:lstStyle/>
        <a:p>
          <a:endParaRPr lang="en-US"/>
        </a:p>
      </dgm:t>
    </dgm:pt>
    <dgm:pt modelId="{D2E8B98A-9996-FA4B-99DA-2E64D017108B}" type="pres">
      <dgm:prSet presAssocID="{CC5DDAE5-927B-A049-8024-850534A97A60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6926B4E-C04A-2547-A49F-A2801A7D9142}" type="pres">
      <dgm:prSet presAssocID="{60BC3C6F-D1DF-EB45-B298-36F54B705040}" presName="horFlow" presStyleCnt="0"/>
      <dgm:spPr/>
    </dgm:pt>
    <dgm:pt modelId="{DBAB979E-47FE-D847-8364-F363C00CCBED}" type="pres">
      <dgm:prSet presAssocID="{60BC3C6F-D1DF-EB45-B298-36F54B705040}" presName="bigChev" presStyleLbl="node1" presStyleIdx="0" presStyleCnt="2" custScaleX="66528" custScaleY="80621"/>
      <dgm:spPr/>
      <dgm:t>
        <a:bodyPr/>
        <a:lstStyle/>
        <a:p>
          <a:endParaRPr lang="en-US"/>
        </a:p>
      </dgm:t>
    </dgm:pt>
    <dgm:pt modelId="{44FDD0B9-1093-B941-9933-EFDE1E625868}" type="pres">
      <dgm:prSet presAssocID="{01B6389D-A394-2C4C-B5A4-F4A3905726AF}" presName="parTrans" presStyleCnt="0"/>
      <dgm:spPr/>
    </dgm:pt>
    <dgm:pt modelId="{A160A699-B083-B648-9B37-F5B5081EA758}" type="pres">
      <dgm:prSet presAssocID="{63EB53F8-5ACB-404C-911E-41AF26C23335}" presName="node" presStyleLbl="alignAccFollowNode1" presStyleIdx="0" presStyleCnt="2" custScaleX="1543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320DA6-54A3-624A-8D03-83C65106A3BB}" type="pres">
      <dgm:prSet presAssocID="{60BC3C6F-D1DF-EB45-B298-36F54B705040}" presName="vSp" presStyleCnt="0"/>
      <dgm:spPr/>
    </dgm:pt>
    <dgm:pt modelId="{656E43EB-A3D6-FF4C-B190-A7CFDAB4661B}" type="pres">
      <dgm:prSet presAssocID="{C4D80654-D81A-DB46-9802-D82695F74341}" presName="horFlow" presStyleCnt="0"/>
      <dgm:spPr/>
    </dgm:pt>
    <dgm:pt modelId="{F55FA207-5E89-DB4A-88EE-11AFCEE63DEB}" type="pres">
      <dgm:prSet presAssocID="{C4D80654-D81A-DB46-9802-D82695F74341}" presName="bigChev" presStyleLbl="node1" presStyleIdx="1" presStyleCnt="2" custScaleX="65590" custScaleY="83383"/>
      <dgm:spPr/>
      <dgm:t>
        <a:bodyPr/>
        <a:lstStyle/>
        <a:p>
          <a:endParaRPr lang="en-US"/>
        </a:p>
      </dgm:t>
    </dgm:pt>
    <dgm:pt modelId="{C67E38B9-3E37-2840-BAD6-033E4DF5C5CE}" type="pres">
      <dgm:prSet presAssocID="{F46E51BE-8CDA-A140-9C85-B48DDAC6E436}" presName="parTrans" presStyleCnt="0"/>
      <dgm:spPr/>
    </dgm:pt>
    <dgm:pt modelId="{41EC50B8-DEEA-CE40-B3CC-2C3E846472C7}" type="pres">
      <dgm:prSet presAssocID="{E139CEF5-BD24-E841-BF68-1D014D0C53C3}" presName="node" presStyleLbl="alignAccFollowNode1" presStyleIdx="1" presStyleCnt="2" custScaleX="1613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BB2A10-7595-5149-8DFF-88F38E62CE63}" type="presOf" srcId="{C4D80654-D81A-DB46-9802-D82695F74341}" destId="{F55FA207-5E89-DB4A-88EE-11AFCEE63DEB}" srcOrd="0" destOrd="0" presId="urn:microsoft.com/office/officeart/2005/8/layout/lProcess3"/>
    <dgm:cxn modelId="{15B53882-A6E7-7947-995D-0774069254AC}" type="presOf" srcId="{E139CEF5-BD24-E841-BF68-1D014D0C53C3}" destId="{41EC50B8-DEEA-CE40-B3CC-2C3E846472C7}" srcOrd="0" destOrd="0" presId="urn:microsoft.com/office/officeart/2005/8/layout/lProcess3"/>
    <dgm:cxn modelId="{390733CA-C0EC-8B48-8B23-8180F4F149D5}" srcId="{CC5DDAE5-927B-A049-8024-850534A97A60}" destId="{60BC3C6F-D1DF-EB45-B298-36F54B705040}" srcOrd="0" destOrd="0" parTransId="{41FD3FD4-A4F8-A941-8559-91E51A7B0DA2}" sibTransId="{033AD877-23EA-4045-8E1E-A621AE26CF9C}"/>
    <dgm:cxn modelId="{3DEE8477-076E-4943-8955-22BC4B4438AF}" type="presOf" srcId="{CC5DDAE5-927B-A049-8024-850534A97A60}" destId="{D2E8B98A-9996-FA4B-99DA-2E64D017108B}" srcOrd="0" destOrd="0" presId="urn:microsoft.com/office/officeart/2005/8/layout/lProcess3"/>
    <dgm:cxn modelId="{9D80C303-5233-7442-85E3-EEA83D0E7AD0}" type="presOf" srcId="{60BC3C6F-D1DF-EB45-B298-36F54B705040}" destId="{DBAB979E-47FE-D847-8364-F363C00CCBED}" srcOrd="0" destOrd="0" presId="urn:microsoft.com/office/officeart/2005/8/layout/lProcess3"/>
    <dgm:cxn modelId="{DB66DF65-56DD-E443-A482-85B8D1AC7F27}" srcId="{C4D80654-D81A-DB46-9802-D82695F74341}" destId="{E139CEF5-BD24-E841-BF68-1D014D0C53C3}" srcOrd="0" destOrd="0" parTransId="{F46E51BE-8CDA-A140-9C85-B48DDAC6E436}" sibTransId="{7D4560AD-807F-4F4E-B7D2-5D11FD81667F}"/>
    <dgm:cxn modelId="{B7BA0724-2272-2647-B1D6-B2D5E476108B}" srcId="{60BC3C6F-D1DF-EB45-B298-36F54B705040}" destId="{63EB53F8-5ACB-404C-911E-41AF26C23335}" srcOrd="0" destOrd="0" parTransId="{01B6389D-A394-2C4C-B5A4-F4A3905726AF}" sibTransId="{B04DD478-C58B-3442-AB3F-A24CC0BF8C68}"/>
    <dgm:cxn modelId="{A78F3F1A-2C1C-A144-B753-9AD500BB460C}" type="presOf" srcId="{63EB53F8-5ACB-404C-911E-41AF26C23335}" destId="{A160A699-B083-B648-9B37-F5B5081EA758}" srcOrd="0" destOrd="0" presId="urn:microsoft.com/office/officeart/2005/8/layout/lProcess3"/>
    <dgm:cxn modelId="{0D594106-8041-5847-8E18-5F6BEFAD9D87}" srcId="{CC5DDAE5-927B-A049-8024-850534A97A60}" destId="{C4D80654-D81A-DB46-9802-D82695F74341}" srcOrd="1" destOrd="0" parTransId="{84497C54-6FFE-9945-A94C-5584006467A8}" sibTransId="{520B50BD-B4AE-1E4A-B8CB-6A5F7366FB63}"/>
    <dgm:cxn modelId="{A1389FE3-0731-A54A-A1F9-394DD0984A63}" type="presParOf" srcId="{D2E8B98A-9996-FA4B-99DA-2E64D017108B}" destId="{46926B4E-C04A-2547-A49F-A2801A7D9142}" srcOrd="0" destOrd="0" presId="urn:microsoft.com/office/officeart/2005/8/layout/lProcess3"/>
    <dgm:cxn modelId="{DDE20E75-001A-D340-8025-368530BFC26E}" type="presParOf" srcId="{46926B4E-C04A-2547-A49F-A2801A7D9142}" destId="{DBAB979E-47FE-D847-8364-F363C00CCBED}" srcOrd="0" destOrd="0" presId="urn:microsoft.com/office/officeart/2005/8/layout/lProcess3"/>
    <dgm:cxn modelId="{73039FF4-0837-5245-A279-D0C93E9E358B}" type="presParOf" srcId="{46926B4E-C04A-2547-A49F-A2801A7D9142}" destId="{44FDD0B9-1093-B941-9933-EFDE1E625868}" srcOrd="1" destOrd="0" presId="urn:microsoft.com/office/officeart/2005/8/layout/lProcess3"/>
    <dgm:cxn modelId="{0B5B7174-482D-9D4D-8888-5DD9B68F5001}" type="presParOf" srcId="{46926B4E-C04A-2547-A49F-A2801A7D9142}" destId="{A160A699-B083-B648-9B37-F5B5081EA758}" srcOrd="2" destOrd="0" presId="urn:microsoft.com/office/officeart/2005/8/layout/lProcess3"/>
    <dgm:cxn modelId="{EF27413E-B9BA-034E-85CC-4E269E705D06}" type="presParOf" srcId="{D2E8B98A-9996-FA4B-99DA-2E64D017108B}" destId="{AC320DA6-54A3-624A-8D03-83C65106A3BB}" srcOrd="1" destOrd="0" presId="urn:microsoft.com/office/officeart/2005/8/layout/lProcess3"/>
    <dgm:cxn modelId="{37E2FB24-3002-1546-9A9C-AE4E3E6F9D5D}" type="presParOf" srcId="{D2E8B98A-9996-FA4B-99DA-2E64D017108B}" destId="{656E43EB-A3D6-FF4C-B190-A7CFDAB4661B}" srcOrd="2" destOrd="0" presId="urn:microsoft.com/office/officeart/2005/8/layout/lProcess3"/>
    <dgm:cxn modelId="{91C26177-A2A9-4A4B-932A-95049C8EF053}" type="presParOf" srcId="{656E43EB-A3D6-FF4C-B190-A7CFDAB4661B}" destId="{F55FA207-5E89-DB4A-88EE-11AFCEE63DEB}" srcOrd="0" destOrd="0" presId="urn:microsoft.com/office/officeart/2005/8/layout/lProcess3"/>
    <dgm:cxn modelId="{91DFA446-1C9B-714F-9B44-F465C5A866D7}" type="presParOf" srcId="{656E43EB-A3D6-FF4C-B190-A7CFDAB4661B}" destId="{C67E38B9-3E37-2840-BAD6-033E4DF5C5CE}" srcOrd="1" destOrd="0" presId="urn:microsoft.com/office/officeart/2005/8/layout/lProcess3"/>
    <dgm:cxn modelId="{BDBFEB40-FA9E-E643-99BD-AE2B8203308D}" type="presParOf" srcId="{656E43EB-A3D6-FF4C-B190-A7CFDAB4661B}" destId="{41EC50B8-DEEA-CE40-B3CC-2C3E846472C7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5DDAE5-927B-A049-8024-850534A97A60}" type="doc">
      <dgm:prSet loTypeId="urn:microsoft.com/office/officeart/2005/8/layout/lProcess3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2E8B98A-9996-FA4B-99DA-2E64D017108B}" type="pres">
      <dgm:prSet presAssocID="{CC5DDAE5-927B-A049-8024-850534A97A60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</dgm:ptLst>
  <dgm:cxnLst>
    <dgm:cxn modelId="{C6965D92-6D27-CA47-B409-0B5E4FD0E705}" type="presOf" srcId="{CC5DDAE5-927B-A049-8024-850534A97A60}" destId="{D2E8B98A-9996-FA4B-99DA-2E64D017108B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5DDAE5-927B-A049-8024-850534A97A60}" type="doc">
      <dgm:prSet loTypeId="urn:microsoft.com/office/officeart/2005/8/layout/lProcess3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2E8B98A-9996-FA4B-99DA-2E64D017108B}" type="pres">
      <dgm:prSet presAssocID="{CC5DDAE5-927B-A049-8024-850534A97A60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</dgm:ptLst>
  <dgm:cxnLst>
    <dgm:cxn modelId="{A8C6829B-1F84-2742-978B-37DC9B6FB2BD}" type="presOf" srcId="{CC5DDAE5-927B-A049-8024-850534A97A60}" destId="{D2E8B98A-9996-FA4B-99DA-2E64D017108B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DEAB2E-E3D0-F34C-8395-E0F988C52261}">
      <dsp:nvSpPr>
        <dsp:cNvPr id="0" name=""/>
        <dsp:cNvSpPr/>
      </dsp:nvSpPr>
      <dsp:spPr>
        <a:xfrm>
          <a:off x="39" y="96437"/>
          <a:ext cx="3764552" cy="89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3100" kern="1200" dirty="0" err="1" smtClean="0">
              <a:latin typeface="Times New Roman"/>
              <a:cs typeface="Times New Roman"/>
            </a:rPr>
            <a:t>Hourly</a:t>
          </a:r>
          <a:r>
            <a:rPr lang="tr-TR" sz="3100" kern="1200" dirty="0" smtClean="0">
              <a:latin typeface="Times New Roman"/>
              <a:cs typeface="Times New Roman"/>
            </a:rPr>
            <a:t> </a:t>
          </a:r>
          <a:r>
            <a:rPr lang="tr-TR" sz="3100" kern="1200" dirty="0" err="1" smtClean="0">
              <a:latin typeface="Times New Roman"/>
              <a:cs typeface="Times New Roman"/>
            </a:rPr>
            <a:t>weather</a:t>
          </a:r>
          <a:r>
            <a:rPr lang="tr-TR" sz="3100" kern="1200" dirty="0" smtClean="0">
              <a:latin typeface="Times New Roman"/>
              <a:cs typeface="Times New Roman"/>
            </a:rPr>
            <a:t> data </a:t>
          </a:r>
          <a:endParaRPr lang="en-US" sz="3100" kern="1200" dirty="0"/>
        </a:p>
      </dsp:txBody>
      <dsp:txXfrm>
        <a:off x="39" y="96437"/>
        <a:ext cx="3764552" cy="892800"/>
      </dsp:txXfrm>
    </dsp:sp>
    <dsp:sp modelId="{EC73DB0E-BAFF-CE45-BA4F-76594DB1134B}">
      <dsp:nvSpPr>
        <dsp:cNvPr id="0" name=""/>
        <dsp:cNvSpPr/>
      </dsp:nvSpPr>
      <dsp:spPr>
        <a:xfrm>
          <a:off x="39" y="989237"/>
          <a:ext cx="3764552" cy="29783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3100" kern="1200" dirty="0" err="1" smtClean="0">
              <a:latin typeface="Times New Roman"/>
              <a:cs typeface="Times New Roman"/>
            </a:rPr>
            <a:t>description</a:t>
          </a:r>
          <a:r>
            <a:rPr lang="tr-TR" sz="3100" kern="1200" dirty="0" smtClean="0">
              <a:latin typeface="Times New Roman"/>
              <a:cs typeface="Times New Roman"/>
            </a:rPr>
            <a:t>: </a:t>
          </a:r>
          <a:r>
            <a:rPr lang="tr-TR" sz="3100" kern="1200" dirty="0" err="1" smtClean="0">
              <a:latin typeface="Times New Roman"/>
              <a:cs typeface="Times New Roman"/>
            </a:rPr>
            <a:t>fog</a:t>
          </a:r>
          <a:r>
            <a:rPr lang="tr-TR" sz="3100" kern="1200" dirty="0" smtClean="0">
              <a:latin typeface="Times New Roman"/>
              <a:cs typeface="Times New Roman"/>
            </a:rPr>
            <a:t>/</a:t>
          </a:r>
          <a:r>
            <a:rPr lang="tr-TR" sz="3100" kern="1200" dirty="0" err="1" smtClean="0">
              <a:latin typeface="Times New Roman"/>
              <a:cs typeface="Times New Roman"/>
            </a:rPr>
            <a:t>cloudy</a:t>
          </a:r>
          <a:r>
            <a:rPr lang="tr-TR" sz="3100" kern="1200" dirty="0" smtClean="0">
              <a:latin typeface="Times New Roman"/>
              <a:cs typeface="Times New Roman"/>
            </a:rPr>
            <a:t>/</a:t>
          </a:r>
          <a:r>
            <a:rPr lang="tr-TR" sz="3100" kern="1200" dirty="0" err="1" smtClean="0">
              <a:latin typeface="Times New Roman"/>
              <a:cs typeface="Times New Roman"/>
            </a:rPr>
            <a:t>sunny</a:t>
          </a:r>
          <a:r>
            <a:rPr lang="tr-TR" sz="3100" kern="1200" dirty="0" smtClean="0">
              <a:latin typeface="Times New Roman"/>
              <a:cs typeface="Times New Roman"/>
            </a:rPr>
            <a:t> </a:t>
          </a:r>
          <a:r>
            <a:rPr lang="tr-TR" sz="3100" kern="1200" dirty="0" err="1" smtClean="0">
              <a:latin typeface="Times New Roman"/>
              <a:cs typeface="Times New Roman"/>
            </a:rPr>
            <a:t>etc</a:t>
          </a:r>
          <a:r>
            <a:rPr lang="tr-TR" sz="3100" kern="1200" dirty="0" smtClean="0">
              <a:latin typeface="Times New Roman"/>
              <a:cs typeface="Times New Roman"/>
            </a:rPr>
            <a:t>. 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3100" kern="1200" dirty="0" err="1" smtClean="0">
              <a:latin typeface="Times New Roman"/>
              <a:cs typeface="Times New Roman"/>
            </a:rPr>
            <a:t>humidity</a:t>
          </a:r>
          <a:r>
            <a:rPr lang="tr-TR" sz="3100" kern="1200" dirty="0" smtClean="0">
              <a:latin typeface="Times New Roman"/>
              <a:cs typeface="Times New Roman"/>
            </a:rPr>
            <a:t>, </a:t>
          </a:r>
          <a:r>
            <a:rPr lang="tr-TR" sz="3100" kern="1200" dirty="0" err="1" smtClean="0">
              <a:latin typeface="Times New Roman"/>
              <a:cs typeface="Times New Roman"/>
            </a:rPr>
            <a:t>temperature</a:t>
          </a:r>
          <a:r>
            <a:rPr lang="tr-TR" sz="3100" kern="1200" dirty="0" smtClean="0">
              <a:latin typeface="Times New Roman"/>
              <a:cs typeface="Times New Roman"/>
            </a:rPr>
            <a:t>, </a:t>
          </a:r>
          <a:r>
            <a:rPr lang="tr-TR" sz="3100" kern="1200" dirty="0" err="1" smtClean="0">
              <a:latin typeface="Times New Roman"/>
              <a:cs typeface="Times New Roman"/>
            </a:rPr>
            <a:t>wind</a:t>
          </a:r>
          <a:r>
            <a:rPr lang="tr-TR" sz="3100" kern="1200" dirty="0" smtClean="0">
              <a:latin typeface="Times New Roman"/>
              <a:cs typeface="Times New Roman"/>
            </a:rPr>
            <a:t> </a:t>
          </a:r>
          <a:r>
            <a:rPr lang="tr-TR" sz="3100" kern="1200" dirty="0" err="1" smtClean="0">
              <a:latin typeface="Times New Roman"/>
              <a:cs typeface="Times New Roman"/>
            </a:rPr>
            <a:t>speed</a:t>
          </a:r>
          <a:endParaRPr lang="en-US" sz="3100" kern="1200" dirty="0"/>
        </a:p>
      </dsp:txBody>
      <dsp:txXfrm>
        <a:off x="39" y="989237"/>
        <a:ext cx="3764552" cy="2978325"/>
      </dsp:txXfrm>
    </dsp:sp>
    <dsp:sp modelId="{70B06CA6-3696-7546-B378-A02745B0A7EF}">
      <dsp:nvSpPr>
        <dsp:cNvPr id="0" name=""/>
        <dsp:cNvSpPr/>
      </dsp:nvSpPr>
      <dsp:spPr>
        <a:xfrm>
          <a:off x="4291629" y="96437"/>
          <a:ext cx="3764552" cy="89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3100" kern="1200" dirty="0" err="1" smtClean="0">
              <a:latin typeface="Times New Roman"/>
              <a:cs typeface="Times New Roman"/>
            </a:rPr>
            <a:t>Census</a:t>
          </a:r>
          <a:r>
            <a:rPr lang="tr-TR" sz="3100" kern="1200" dirty="0" smtClean="0">
              <a:latin typeface="Times New Roman"/>
              <a:cs typeface="Times New Roman"/>
            </a:rPr>
            <a:t> data </a:t>
          </a:r>
          <a:endParaRPr lang="en-US" sz="3100" kern="1200" dirty="0"/>
        </a:p>
      </dsp:txBody>
      <dsp:txXfrm>
        <a:off x="4291629" y="96437"/>
        <a:ext cx="3764552" cy="892800"/>
      </dsp:txXfrm>
    </dsp:sp>
    <dsp:sp modelId="{F6D7FD5E-D092-CF44-B402-C9EDF13F20D1}">
      <dsp:nvSpPr>
        <dsp:cNvPr id="0" name=""/>
        <dsp:cNvSpPr/>
      </dsp:nvSpPr>
      <dsp:spPr>
        <a:xfrm>
          <a:off x="4291629" y="989237"/>
          <a:ext cx="3764552" cy="29783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 smtClean="0">
              <a:latin typeface="Times New Roman" charset="0"/>
              <a:ea typeface="Times New Roman" charset="0"/>
              <a:cs typeface="Times New Roman" charset="0"/>
            </a:rPr>
            <a:t>Census defined neighborhoods</a:t>
          </a:r>
          <a:br>
            <a:rPr lang="en-US" sz="3100" kern="1200" dirty="0" smtClean="0">
              <a:latin typeface="Times New Roman" charset="0"/>
              <a:ea typeface="Times New Roman" charset="0"/>
              <a:cs typeface="Times New Roman" charset="0"/>
            </a:rPr>
          </a:br>
          <a:endParaRPr lang="en-US" sz="3100" kern="1200" dirty="0">
            <a:latin typeface="Times New Roman" charset="0"/>
            <a:ea typeface="Times New Roman" charset="0"/>
            <a:cs typeface="Times New Roman" charset="0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 smtClean="0">
              <a:latin typeface="Times New Roman" charset="0"/>
              <a:ea typeface="Times New Roman" charset="0"/>
              <a:cs typeface="Times New Roman" charset="0"/>
            </a:rPr>
            <a:t>Median income </a:t>
          </a:r>
          <a:endParaRPr lang="en-US" sz="3100" kern="1200" dirty="0">
            <a:latin typeface="Times New Roman" charset="0"/>
            <a:ea typeface="Times New Roman" charset="0"/>
            <a:cs typeface="Times New Roman" charset="0"/>
          </a:endParaRPr>
        </a:p>
      </dsp:txBody>
      <dsp:txXfrm>
        <a:off x="4291629" y="989237"/>
        <a:ext cx="3764552" cy="29783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AB979E-47FE-D847-8364-F363C00CCBED}">
      <dsp:nvSpPr>
        <dsp:cNvPr id="0" name=""/>
        <dsp:cNvSpPr/>
      </dsp:nvSpPr>
      <dsp:spPr>
        <a:xfrm>
          <a:off x="7143" y="773948"/>
          <a:ext cx="2938751" cy="1424513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User Perspective</a:t>
          </a:r>
          <a:endParaRPr lang="en-US" sz="2300" kern="1200" dirty="0"/>
        </a:p>
      </dsp:txBody>
      <dsp:txXfrm>
        <a:off x="719400" y="773948"/>
        <a:ext cx="1514238" cy="1424513"/>
      </dsp:txXfrm>
    </dsp:sp>
    <dsp:sp modelId="{A160A699-B083-B648-9B37-F5B5081EA758}">
      <dsp:nvSpPr>
        <dsp:cNvPr id="0" name=""/>
        <dsp:cNvSpPr/>
      </dsp:nvSpPr>
      <dsp:spPr>
        <a:xfrm>
          <a:off x="2371643" y="752931"/>
          <a:ext cx="5660510" cy="1466548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Times New Roman"/>
              <a:cs typeface="Times New Roman"/>
            </a:rPr>
            <a:t>Where should I go for a bike?</a:t>
          </a:r>
          <a:endParaRPr lang="en-US" sz="3700" kern="1200" dirty="0"/>
        </a:p>
      </dsp:txBody>
      <dsp:txXfrm>
        <a:off x="3104917" y="752931"/>
        <a:ext cx="4193962" cy="1466548"/>
      </dsp:txXfrm>
    </dsp:sp>
    <dsp:sp modelId="{F55FA207-5E89-DB4A-88EE-11AFCEE63DEB}">
      <dsp:nvSpPr>
        <dsp:cNvPr id="0" name=""/>
        <dsp:cNvSpPr/>
      </dsp:nvSpPr>
      <dsp:spPr>
        <a:xfrm>
          <a:off x="7143" y="2466849"/>
          <a:ext cx="2897316" cy="1473315"/>
        </a:xfrm>
        <a:prstGeom prst="chevron">
          <a:avLst/>
        </a:prstGeom>
        <a:solidFill>
          <a:schemeClr val="accent4">
            <a:hueOff val="7484980"/>
            <a:satOff val="-41387"/>
            <a:lumOff val="-3529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14605" rIns="0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Times New Roman"/>
            </a:rPr>
            <a:t>Business Perspective </a:t>
          </a:r>
          <a:endParaRPr lang="en-US" sz="2300" kern="1200" dirty="0"/>
        </a:p>
      </dsp:txBody>
      <dsp:txXfrm>
        <a:off x="743801" y="2466849"/>
        <a:ext cx="1424001" cy="1473315"/>
      </dsp:txXfrm>
    </dsp:sp>
    <dsp:sp modelId="{41EC50B8-DEEA-CE40-B3CC-2C3E846472C7}">
      <dsp:nvSpPr>
        <dsp:cNvPr id="0" name=""/>
        <dsp:cNvSpPr/>
      </dsp:nvSpPr>
      <dsp:spPr>
        <a:xfrm>
          <a:off x="2330209" y="2470232"/>
          <a:ext cx="5916899" cy="1466548"/>
        </a:xfrm>
        <a:prstGeom prst="chevron">
          <a:avLst/>
        </a:prstGeom>
        <a:solidFill>
          <a:schemeClr val="accent4">
            <a:tint val="40000"/>
            <a:alpha val="90000"/>
            <a:hueOff val="7701755"/>
            <a:satOff val="-36518"/>
            <a:lumOff val="-1959"/>
            <a:alphaOff val="0"/>
          </a:schemeClr>
        </a:solidFill>
        <a:ln w="10000" cap="flat" cmpd="sng" algn="ctr">
          <a:solidFill>
            <a:schemeClr val="accent4">
              <a:tint val="40000"/>
              <a:alpha val="90000"/>
              <a:hueOff val="7701755"/>
              <a:satOff val="-36518"/>
              <a:lumOff val="-195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Times New Roman" charset="0"/>
              <a:ea typeface="Times New Roman" charset="0"/>
              <a:cs typeface="Times New Roman" charset="0"/>
            </a:rPr>
            <a:t>Can we find patterns within the riders’ trips?</a:t>
          </a:r>
          <a:endParaRPr lang="en-US" sz="3700" kern="1200" dirty="0">
            <a:latin typeface="Times New Roman" charset="0"/>
            <a:ea typeface="Times New Roman" charset="0"/>
            <a:cs typeface="Times New Roman" charset="0"/>
          </a:endParaRPr>
        </a:p>
      </dsp:txBody>
      <dsp:txXfrm>
        <a:off x="3063483" y="2470232"/>
        <a:ext cx="4450351" cy="14665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C7FFB-FACE-EB43-B238-2A9A40370DDA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43DB3-C616-3B45-97EC-73CC9C961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000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1E1E2-26AD-42FF-A261-55AE9DC9A2DA}" type="datetimeFigureOut">
              <a:rPr lang="tr-TR" smtClean="0"/>
              <a:pPr/>
              <a:t>1.02.2018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5FA25-7ED8-4241-8048-E7E4ADE5E831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923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5FA25-7ED8-4241-8048-E7E4ADE5E831}" type="slidenum">
              <a:rPr lang="tr-TR" smtClean="0"/>
              <a:pPr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47838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5FA25-7ED8-4241-8048-E7E4ADE5E831}" type="slidenum">
              <a:rPr lang="tr-TR" smtClean="0"/>
              <a:pPr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602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5FA25-7ED8-4241-8048-E7E4ADE5E831}" type="slidenum">
              <a:rPr lang="tr-TR" smtClean="0"/>
              <a:pPr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5092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5FA25-7ED8-4241-8048-E7E4ADE5E831}" type="slidenum">
              <a:rPr lang="tr-TR" smtClean="0"/>
              <a:pPr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34949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5FA25-7ED8-4241-8048-E7E4ADE5E831}" type="slidenum">
              <a:rPr lang="tr-TR" smtClean="0"/>
              <a:pPr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8051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03529-CA28-CD4B-BBE2-48D1018A209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6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C853B9-C278-4792-B5A3-000DA7925AC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patterns</a:t>
            </a:r>
            <a:r>
              <a:rPr lang="en-US" baseline="0" dirty="0" smtClean="0"/>
              <a:t> are similar, prediction values are highly mimic the true values/</a:t>
            </a:r>
          </a:p>
          <a:p>
            <a:pPr eaLnBrk="1" hangingPunct="1"/>
            <a:endParaRPr lang="en-US" baseline="0" dirty="0" smtClean="0"/>
          </a:p>
          <a:p>
            <a:pPr eaLnBrk="1" hangingPunct="1"/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C853B9-C278-4792-B5A3-000DA7925AC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44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C853B9-C278-4792-B5A3-000DA7925AC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03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it </a:t>
            </a:r>
            <a:r>
              <a:rPr lang="en-US" dirty="0" err="1" smtClean="0"/>
              <a:t>differes</a:t>
            </a:r>
            <a:r>
              <a:rPr lang="en-US" dirty="0" smtClean="0"/>
              <a:t> quite </a:t>
            </a:r>
            <a:r>
              <a:rPr lang="en-US" dirty="0" err="1" smtClean="0"/>
              <a:t>alot</a:t>
            </a:r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we tuned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hyparameters</a:t>
            </a:r>
            <a:r>
              <a:rPr lang="en-US" baseline="0" dirty="0" smtClean="0"/>
              <a:t> lag</a:t>
            </a:r>
          </a:p>
          <a:p>
            <a:pPr eaLnBrk="1" hangingPunct="1"/>
            <a:r>
              <a:rPr lang="en-US" baseline="0" dirty="0" smtClean="0"/>
              <a:t>best result for every row after </a:t>
            </a:r>
            <a:r>
              <a:rPr lang="en-US" baseline="0" dirty="0" err="1" smtClean="0"/>
              <a:t>hyperparamter</a:t>
            </a:r>
            <a:r>
              <a:rPr lang="en-US" baseline="0" dirty="0" smtClean="0"/>
              <a:t> tuning</a:t>
            </a:r>
          </a:p>
          <a:p>
            <a:pPr eaLnBrk="1" hangingPunct="1"/>
            <a:endParaRPr lang="en-US" baseline="0" dirty="0" smtClean="0"/>
          </a:p>
          <a:p>
            <a:pPr eaLnBrk="1" hangingPunct="1"/>
            <a:r>
              <a:rPr lang="en-US" baseline="0" dirty="0" smtClean="0"/>
              <a:t>after tuning lag values, we observe how it </a:t>
            </a:r>
            <a:r>
              <a:rPr lang="en-US" baseline="0" dirty="0" err="1" smtClean="0"/>
              <a:t>differes</a:t>
            </a:r>
            <a:r>
              <a:rPr lang="en-US" baseline="0" dirty="0" smtClean="0"/>
              <a:t> between algorithms from 2 to 40?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C853B9-C278-4792-B5A3-000DA7925AC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98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5FA25-7ED8-4241-8048-E7E4ADE5E831}" type="slidenum">
              <a:rPr lang="tr-TR" smtClean="0"/>
              <a:pPr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8075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0" dirty="0" smtClean="0">
              <a:latin typeface="Arial" charset="0"/>
              <a:ea typeface="ＭＳ Ｐゴシック" pitchFamily="34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5FA25-7ED8-4241-8048-E7E4ADE5E831}" type="slidenum">
              <a:rPr lang="tr-TR" smtClean="0"/>
              <a:pPr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23376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03529-CA28-CD4B-BBE2-48D1018A209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11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C853B9-C278-4792-B5A3-000DA7925AC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48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C853B9-C278-4792-B5A3-000DA7925AC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4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By December of 2016 There were 40 neighborhoods with Citi Bike stations.</a:t>
            </a:r>
            <a:r>
              <a:rPr lang="en-US" baseline="0" dirty="0" smtClean="0"/>
              <a:t> The number grew throughout the year as the program expanded</a:t>
            </a:r>
          </a:p>
          <a:p>
            <a:pPr eaLnBrk="1" hangingPunct="1"/>
            <a:r>
              <a:rPr lang="en-US" baseline="0" dirty="0" smtClean="0"/>
              <a:t>Results dropped hugely when we took away trip duration.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C853B9-C278-4792-B5A3-000DA7925AC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4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One thing that’s cool and is</a:t>
            </a:r>
            <a:r>
              <a:rPr lang="en-US" baseline="0" dirty="0" smtClean="0"/>
              <a:t> worth noting, was that our dataset was big enough so that there was very little variation in our models from one train/test result to another.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C853B9-C278-4792-B5A3-000DA7925AC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4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C853B9-C278-4792-B5A3-000DA7925AC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710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C853B9-C278-4792-B5A3-000DA7925AC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64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03529-CA28-CD4B-BBE2-48D1018A209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60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C853B9-C278-4792-B5A3-000DA7925AC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0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C853B9-C278-4792-B5A3-000DA7925AC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828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5FA25-7ED8-4241-8048-E7E4ADE5E831}" type="slidenum">
              <a:rPr lang="tr-TR" smtClean="0"/>
              <a:pPr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798983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C853B9-C278-4792-B5A3-000DA7925AC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686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C853B9-C278-4792-B5A3-000DA7925AC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408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C853B9-C278-4792-B5A3-000DA7925AC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943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5FA25-7ED8-4241-8048-E7E4ADE5E831}" type="slidenum">
              <a:rPr lang="tr-TR" smtClean="0"/>
              <a:pPr/>
              <a:t>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2785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5FA25-7ED8-4241-8048-E7E4ADE5E831}" type="slidenum">
              <a:rPr lang="tr-TR" smtClean="0"/>
              <a:pPr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4393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0" baseline="0" dirty="0" smtClean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5FA25-7ED8-4241-8048-E7E4ADE5E831}" type="slidenum">
              <a:rPr lang="tr-TR" smtClean="0"/>
              <a:pPr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660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5FA25-7ED8-4241-8048-E7E4ADE5E831}" type="slidenum">
              <a:rPr lang="tr-TR" smtClean="0"/>
              <a:pPr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67261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checked does popular</a:t>
            </a:r>
            <a:r>
              <a:rPr lang="en-US" baseline="0" dirty="0" smtClean="0"/>
              <a:t> start end  stations change? July data</a:t>
            </a:r>
          </a:p>
          <a:p>
            <a:r>
              <a:rPr lang="en-US" baseline="0" dirty="0" err="1" smtClean="0"/>
              <a:t>populart</a:t>
            </a:r>
            <a:r>
              <a:rPr lang="en-US" baseline="0" dirty="0" smtClean="0"/>
              <a:t> station does not change </a:t>
            </a:r>
            <a:r>
              <a:rPr lang="en-US" baseline="0" dirty="0" err="1" smtClean="0"/>
              <a:t>bsaed</a:t>
            </a:r>
            <a:r>
              <a:rPr lang="en-US" baseline="0" dirty="0" smtClean="0"/>
              <a:t> on month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5FA25-7ED8-4241-8048-E7E4ADE5E831}" type="slidenum">
              <a:rPr lang="tr-TR" smtClean="0"/>
              <a:pPr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4440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stacked bar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5FA25-7ED8-4241-8048-E7E4ADE5E831}" type="slidenum">
              <a:rPr lang="tr-TR" smtClean="0"/>
              <a:pPr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2871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5FA25-7ED8-4241-8048-E7E4ADE5E831}" type="slidenum">
              <a:rPr lang="tr-TR" smtClean="0"/>
              <a:pPr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74833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03.10.2009</a:t>
            </a:r>
            <a:endParaRPr lang="tr-T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9C4A0EC-13D0-4061-8041-F0CCE99C159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03.10.2009</a:t>
            </a:r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4A0EC-13D0-4061-8041-F0CCE99C159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r>
              <a:rPr lang="en-US" smtClean="0"/>
              <a:t>03.10.2009</a:t>
            </a:r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89C4A0EC-13D0-4061-8041-F0CCE99C159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03.10.2009</a:t>
            </a:r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9C4A0EC-13D0-4061-8041-F0CCE99C159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03.10.2009</a:t>
            </a:r>
            <a:endParaRPr lang="tr-T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89C4A0EC-13D0-4061-8041-F0CCE99C159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r>
              <a:rPr lang="en-US" smtClean="0"/>
              <a:t>03.10.2009</a:t>
            </a:r>
            <a:endParaRPr lang="tr-T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9C4A0EC-13D0-4061-8041-F0CCE99C159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r>
              <a:rPr lang="en-US" smtClean="0"/>
              <a:t>03.10.2009</a:t>
            </a:r>
            <a:endParaRPr lang="tr-T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9C4A0EC-13D0-4061-8041-F0CCE99C159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r-TR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03.10.2009</a:t>
            </a:r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9C4A0EC-13D0-4061-8041-F0CCE99C159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03.10.2009</a:t>
            </a:r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9C4A0EC-13D0-4061-8041-F0CCE99C159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03.10.2009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9C4A0EC-13D0-4061-8041-F0CCE99C159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r>
              <a:rPr lang="en-US" smtClean="0"/>
              <a:t>03.10.2009</a:t>
            </a:r>
            <a:endParaRPr lang="tr-T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89C4A0EC-13D0-4061-8041-F0CCE99C159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03.10.2009</a:t>
            </a:r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89C4A0EC-13D0-4061-8041-F0CCE99C1591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3.jpeg"/><Relationship Id="rId5" Type="http://schemas.openxmlformats.org/officeDocument/2006/relationships/image" Target="../media/image4.emf"/><Relationship Id="rId6" Type="http://schemas.openxmlformats.org/officeDocument/2006/relationships/image" Target="../media/image5.tiff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brwaang555.carto.com/builder/43dd1a02-1b1a-47f5-9c86-72fd7c8f730e/embed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tr-TR" dirty="0" smtClean="0">
                <a:solidFill>
                  <a:schemeClr val="bg1"/>
                </a:solidFill>
                <a:cs typeface="Aparajita" pitchFamily="34" charset="0"/>
              </a:rPr>
              <a:t>Data </a:t>
            </a:r>
            <a:r>
              <a:rPr lang="tr-TR" dirty="0" err="1" smtClean="0">
                <a:solidFill>
                  <a:schemeClr val="bg1"/>
                </a:solidFill>
                <a:cs typeface="Aparajita" pitchFamily="34" charset="0"/>
              </a:rPr>
              <a:t>Science</a:t>
            </a:r>
            <a:r>
              <a:rPr lang="tr-TR" dirty="0" smtClean="0">
                <a:solidFill>
                  <a:schemeClr val="bg1"/>
                </a:solidFill>
                <a:cs typeface="Aparajita" pitchFamily="34" charset="0"/>
              </a:rPr>
              <a:t> </a:t>
            </a:r>
            <a:r>
              <a:rPr lang="tr-TR" dirty="0" err="1" smtClean="0">
                <a:solidFill>
                  <a:schemeClr val="bg1"/>
                </a:solidFill>
                <a:cs typeface="Aparajita" pitchFamily="34" charset="0"/>
              </a:rPr>
              <a:t>Initiative</a:t>
            </a:r>
            <a:r>
              <a:rPr lang="tr-TR" dirty="0" smtClean="0">
                <a:solidFill>
                  <a:schemeClr val="bg1"/>
                </a:solidFill>
                <a:cs typeface="Aparajita" pitchFamily="34" charset="0"/>
              </a:rPr>
              <a:t> </a:t>
            </a:r>
            <a:r>
              <a:rPr lang="mr-IN" dirty="0" smtClean="0">
                <a:solidFill>
                  <a:schemeClr val="bg1"/>
                </a:solidFill>
                <a:cs typeface="Aparajita" pitchFamily="34" charset="0"/>
              </a:rPr>
              <a:t>–</a:t>
            </a:r>
            <a:r>
              <a:rPr lang="tr-TR" dirty="0" smtClean="0">
                <a:solidFill>
                  <a:schemeClr val="bg1"/>
                </a:solidFill>
                <a:cs typeface="Aparajita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cs typeface="Aparajita" pitchFamily="34" charset="0"/>
              </a:rPr>
              <a:t>Brown University</a:t>
            </a:r>
            <a:endParaRPr lang="tr-TR" dirty="0">
              <a:solidFill>
                <a:schemeClr val="bg1"/>
              </a:solidFill>
              <a:cs typeface="Aparajit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9950"/>
            <a:ext cx="9144000" cy="5929330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1000108"/>
            <a:ext cx="8136904" cy="1828800"/>
          </a:xfrm>
        </p:spPr>
        <p:txBody>
          <a:bodyPr>
            <a:normAutofit/>
          </a:bodyPr>
          <a:lstStyle/>
          <a:p>
            <a:pPr lvl="0" algn="ctr"/>
            <a:r>
              <a:rPr lang="en-US" cap="none" dirty="0" smtClean="0">
                <a:solidFill>
                  <a:schemeClr val="tx1"/>
                </a:solidFill>
                <a:latin typeface="+mn-lt"/>
                <a:cs typeface="Aparajita" pitchFamily="34" charset="0"/>
              </a:rPr>
              <a:t>New York City</a:t>
            </a:r>
            <a:br>
              <a:rPr lang="en-US" cap="none" dirty="0" smtClean="0">
                <a:solidFill>
                  <a:schemeClr val="tx1"/>
                </a:solidFill>
                <a:latin typeface="+mn-lt"/>
                <a:cs typeface="Aparajita" pitchFamily="34" charset="0"/>
              </a:rPr>
            </a:br>
            <a:r>
              <a:rPr lang="en-US" cap="none" dirty="0" smtClean="0">
                <a:solidFill>
                  <a:schemeClr val="tx1"/>
                </a:solidFill>
                <a:latin typeface="+mn-lt"/>
                <a:cs typeface="Aparajita" pitchFamily="34" charset="0"/>
              </a:rPr>
              <a:t>Bike Sharing Demand</a:t>
            </a:r>
            <a:endParaRPr lang="tr-TR" dirty="0">
              <a:solidFill>
                <a:schemeClr val="tx1"/>
              </a:solidFill>
              <a:latin typeface="+mn-lt"/>
              <a:cs typeface="Aparajita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357422" y="3214686"/>
            <a:ext cx="5929354" cy="2000264"/>
          </a:xfrm>
          <a:prstGeom prst="rect">
            <a:avLst/>
          </a:prstGeom>
        </p:spPr>
        <p:txBody>
          <a:bodyPr vert="horz" anchor="b">
            <a:noAutofit/>
          </a:bodyPr>
          <a:lstStyle/>
          <a:p>
            <a:endParaRPr lang="tr-TR" sz="2800" dirty="0">
              <a:solidFill>
                <a:schemeClr val="tx2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87624" y="2653442"/>
            <a:ext cx="6858016" cy="3007806"/>
          </a:xfrm>
          <a:prstGeom prst="rect">
            <a:avLst/>
          </a:prstGeom>
        </p:spPr>
        <p:txBody>
          <a:bodyPr vert="horz" anchor="b">
            <a:noAutofit/>
          </a:bodyPr>
          <a:lstStyle/>
          <a:p>
            <a:pPr algn="ctr"/>
            <a:r>
              <a:rPr lang="en-US" sz="2800" dirty="0">
                <a:cs typeface="Aparajita" pitchFamily="34" charset="0"/>
              </a:rPr>
              <a:t>Jesse </a:t>
            </a:r>
            <a:r>
              <a:rPr lang="en-US" sz="2800" dirty="0" err="1">
                <a:cs typeface="Aparajita" pitchFamily="34" charset="0"/>
              </a:rPr>
              <a:t>Geman</a:t>
            </a:r>
            <a:endParaRPr lang="tr-TR" sz="2800" dirty="0">
              <a:cs typeface="Aparajita" pitchFamily="34" charset="0"/>
            </a:endParaRPr>
          </a:p>
          <a:p>
            <a:pPr algn="ctr"/>
            <a:r>
              <a:rPr lang="en-US" sz="2800" dirty="0" smtClean="0">
                <a:cs typeface="Aparajita" pitchFamily="34" charset="0"/>
              </a:rPr>
              <a:t>S</a:t>
            </a:r>
            <a:r>
              <a:rPr lang="tr-TR" sz="2800" dirty="0" err="1" smtClean="0">
                <a:cs typeface="Aparajita" pitchFamily="34" charset="0"/>
              </a:rPr>
              <a:t>ibel</a:t>
            </a:r>
            <a:r>
              <a:rPr lang="tr-TR" sz="2800" dirty="0" smtClean="0">
                <a:cs typeface="Aparajita" pitchFamily="34" charset="0"/>
              </a:rPr>
              <a:t> Kadıo</a:t>
            </a:r>
            <a:r>
              <a:rPr lang="tr-TR" sz="2400" dirty="0" smtClean="0">
                <a:cs typeface="Aparajita" pitchFamily="34" charset="0"/>
              </a:rPr>
              <a:t>ğ</a:t>
            </a:r>
            <a:r>
              <a:rPr lang="tr-TR" sz="2800" dirty="0" smtClean="0">
                <a:cs typeface="Aparajita" pitchFamily="34" charset="0"/>
              </a:rPr>
              <a:t>lu</a:t>
            </a:r>
          </a:p>
          <a:p>
            <a:pPr algn="ctr"/>
            <a:r>
              <a:rPr lang="en-US" sz="2800" dirty="0">
                <a:cs typeface="Aparajita" pitchFamily="34" charset="0"/>
              </a:rPr>
              <a:t>Bruce </a:t>
            </a:r>
            <a:r>
              <a:rPr lang="en-US" sz="2800" dirty="0" smtClean="0">
                <a:cs typeface="Aparajita" pitchFamily="34" charset="0"/>
              </a:rPr>
              <a:t>Wang</a:t>
            </a:r>
            <a:br>
              <a:rPr lang="en-US" sz="2800" dirty="0" smtClean="0">
                <a:cs typeface="Aparajita" pitchFamily="34" charset="0"/>
              </a:rPr>
            </a:br>
            <a:endParaRPr lang="en-US" sz="2800" dirty="0" smtClean="0">
              <a:cs typeface="Aparajita" pitchFamily="34" charset="0"/>
            </a:endParaRPr>
          </a:p>
          <a:p>
            <a:pPr algn="ctr"/>
            <a:r>
              <a:rPr lang="en-US" sz="2800" dirty="0" smtClean="0">
                <a:cs typeface="Aparajita" pitchFamily="34" charset="0"/>
              </a:rPr>
              <a:t>DATA 1030 Final Project</a:t>
            </a:r>
          </a:p>
          <a:p>
            <a:pPr algn="ctr"/>
            <a:r>
              <a:rPr lang="en-US" sz="2800" dirty="0" smtClean="0">
                <a:cs typeface="Aparajita" pitchFamily="34" charset="0"/>
              </a:rPr>
              <a:t>Supervised by Prof. Dan Potter </a:t>
            </a:r>
          </a:p>
        </p:txBody>
      </p:sp>
      <p:pic>
        <p:nvPicPr>
          <p:cNvPr id="13" name="Picture 12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4546594" y="3175000"/>
            <a:ext cx="50812" cy="50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035" y="6093296"/>
            <a:ext cx="1382661" cy="6193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Insights from Data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9C4A0EC-13D0-4061-8041-F0CCE99C1591}" type="slidenum">
              <a:rPr lang="tr-TR" smtClean="0"/>
              <a:pPr/>
              <a:t>10</a:t>
            </a:fld>
            <a:endParaRPr lang="tr-TR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3608" y="1277962"/>
            <a:ext cx="853244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800" dirty="0">
              <a:latin typeface="Times New Roman"/>
              <a:cs typeface="Times New Roman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9296502"/>
              </p:ext>
            </p:extLst>
          </p:nvPr>
        </p:nvGraphicFramePr>
        <p:xfrm>
          <a:off x="395536" y="1832248"/>
          <a:ext cx="8254252" cy="4693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062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61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9C4A0EC-13D0-4061-8041-F0CCE99C1591}" type="slidenum">
              <a:rPr lang="tr-TR" smtClean="0"/>
              <a:pPr/>
              <a:t>11</a:t>
            </a:fld>
            <a:endParaRPr lang="tr-TR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3608" y="1277962"/>
            <a:ext cx="853244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800" dirty="0">
              <a:latin typeface="Times New Roman"/>
              <a:cs typeface="Times New Roman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9099414"/>
              </p:ext>
            </p:extLst>
          </p:nvPr>
        </p:nvGraphicFramePr>
        <p:xfrm>
          <a:off x="395536" y="1832248"/>
          <a:ext cx="8254252" cy="4693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11" y="1691618"/>
            <a:ext cx="7413177" cy="497435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                   User Perspective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519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User Perspective </a:t>
            </a:r>
            <a:r>
              <a:rPr lang="mr-IN" sz="4000" dirty="0" smtClean="0">
                <a:latin typeface="Times New Roman"/>
                <a:cs typeface="Times New Roman"/>
              </a:rPr>
              <a:t>–</a:t>
            </a:r>
            <a:r>
              <a:rPr lang="en-US" sz="4000" dirty="0" smtClean="0">
                <a:latin typeface="Times New Roman"/>
                <a:cs typeface="Times New Roman"/>
              </a:rPr>
              <a:t> What?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9C4A0EC-13D0-4061-8041-F0CCE99C1591}" type="slidenum">
              <a:rPr lang="tr-TR" smtClean="0"/>
              <a:pPr/>
              <a:t>12</a:t>
            </a:fld>
            <a:endParaRPr lang="tr-TR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1560" y="1600200"/>
            <a:ext cx="853244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latin typeface="Times New Roman"/>
                <a:cs typeface="Times New Roman"/>
              </a:rPr>
              <a:t>Imagine a user who wants a bike</a:t>
            </a:r>
          </a:p>
          <a:p>
            <a:r>
              <a:rPr lang="en-US" sz="2800" dirty="0" smtClean="0">
                <a:latin typeface="Times New Roman"/>
                <a:cs typeface="Times New Roman"/>
              </a:rPr>
              <a:t>The user knows</a:t>
            </a:r>
          </a:p>
          <a:p>
            <a:pPr lvl="1"/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smtClean="0">
                <a:latin typeface="Times New Roman"/>
                <a:cs typeface="Times New Roman"/>
              </a:rPr>
              <a:t>the </a:t>
            </a:r>
            <a:r>
              <a:rPr lang="en-US" sz="2800" dirty="0" err="1" smtClean="0">
                <a:latin typeface="Times New Roman"/>
                <a:cs typeface="Times New Roman"/>
              </a:rPr>
              <a:t>neighboorhood</a:t>
            </a:r>
            <a:r>
              <a:rPr lang="en-US" sz="2800" dirty="0" smtClean="0">
                <a:latin typeface="Times New Roman"/>
                <a:cs typeface="Times New Roman"/>
              </a:rPr>
              <a:t> </a:t>
            </a:r>
          </a:p>
          <a:p>
            <a:pPr lvl="1"/>
            <a:r>
              <a:rPr lang="en-US" sz="2800" dirty="0" smtClean="0">
                <a:latin typeface="Times New Roman"/>
                <a:cs typeface="Times New Roman"/>
              </a:rPr>
              <a:t>the day of the week</a:t>
            </a:r>
          </a:p>
          <a:p>
            <a:pPr lvl="1"/>
            <a:r>
              <a:rPr lang="en-US" sz="2800" dirty="0" smtClean="0">
                <a:latin typeface="Times New Roman"/>
                <a:cs typeface="Times New Roman"/>
              </a:rPr>
              <a:t>the time of the day she needs it. </a:t>
            </a:r>
            <a:endParaRPr lang="en-US" sz="2800" dirty="0">
              <a:latin typeface="Times New Roman"/>
              <a:cs typeface="Times New Roman"/>
            </a:endParaRPr>
          </a:p>
          <a:p>
            <a:r>
              <a:rPr lang="en-US" sz="2800" dirty="0" smtClean="0">
                <a:latin typeface="Times New Roman"/>
                <a:cs typeface="Times New Roman"/>
              </a:rPr>
              <a:t>Question: given a neighborhood / day / time </a:t>
            </a:r>
            <a:br>
              <a:rPr lang="en-US" sz="2800" dirty="0" smtClean="0">
                <a:latin typeface="Times New Roman"/>
                <a:cs typeface="Times New Roman"/>
              </a:rPr>
            </a:br>
            <a:r>
              <a:rPr lang="en-US" sz="2800" dirty="0" smtClean="0">
                <a:latin typeface="Times New Roman"/>
                <a:cs typeface="Times New Roman"/>
              </a:rPr>
              <a:t>how to recommend the station with the best possibility to rent a bike? </a:t>
            </a:r>
          </a:p>
        </p:txBody>
      </p:sp>
    </p:spTree>
    <p:extLst>
      <p:ext uri="{BB962C8B-B14F-4D97-AF65-F5344CB8AC3E}">
        <p14:creationId xmlns:p14="http://schemas.microsoft.com/office/powerpoint/2010/main" val="170053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/>
                <a:cs typeface="Times New Roman"/>
              </a:rPr>
              <a:t>User Perspective </a:t>
            </a:r>
            <a:r>
              <a:rPr lang="mr-IN" sz="4000" dirty="0">
                <a:latin typeface="Times New Roman"/>
                <a:cs typeface="Times New Roman"/>
              </a:rPr>
              <a:t>–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smtClean="0">
                <a:latin typeface="Times New Roman"/>
                <a:cs typeface="Times New Roman"/>
              </a:rPr>
              <a:t>How?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9C4A0EC-13D0-4061-8041-F0CCE99C1591}" type="slidenum">
              <a:rPr lang="tr-TR" smtClean="0"/>
              <a:pPr/>
              <a:t>13</a:t>
            </a:fld>
            <a:endParaRPr lang="tr-TR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1560" y="1600200"/>
            <a:ext cx="853244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latin typeface="Times New Roman"/>
                <a:cs typeface="Times New Roman"/>
              </a:rPr>
              <a:t>Map NYC neighborhoods (e.g., lower east side, </a:t>
            </a:r>
            <a:r>
              <a:rPr lang="en-US" sz="2800" dirty="0" err="1" smtClean="0">
                <a:latin typeface="Times New Roman"/>
                <a:cs typeface="Times New Roman"/>
              </a:rPr>
              <a:t>tribeca</a:t>
            </a:r>
            <a:r>
              <a:rPr lang="en-US" sz="2800" dirty="0" smtClean="0">
                <a:latin typeface="Times New Roman"/>
                <a:cs typeface="Times New Roman"/>
              </a:rPr>
              <a:t>, east village, etc.) to a set of stations</a:t>
            </a:r>
          </a:p>
          <a:p>
            <a:r>
              <a:rPr lang="en-US" sz="2800" dirty="0" smtClean="0">
                <a:latin typeface="Times New Roman"/>
                <a:cs typeface="Times New Roman"/>
              </a:rPr>
              <a:t>Next, define a measurement, </a:t>
            </a:r>
            <a:r>
              <a:rPr lang="en-US" sz="2800" i="1" dirty="0" smtClean="0">
                <a:latin typeface="Times New Roman"/>
                <a:cs typeface="Times New Roman"/>
              </a:rPr>
              <a:t>Delta(</a:t>
            </a:r>
            <a:r>
              <a:rPr lang="en-US" sz="2800" i="1" dirty="0" err="1" smtClean="0">
                <a:latin typeface="Times New Roman"/>
                <a:cs typeface="Times New Roman"/>
              </a:rPr>
              <a:t>n,d,t</a:t>
            </a:r>
            <a:r>
              <a:rPr lang="en-US" sz="2800" i="1" dirty="0" smtClean="0">
                <a:latin typeface="Times New Roman"/>
                <a:cs typeface="Times New Roman"/>
              </a:rPr>
              <a:t>) </a:t>
            </a:r>
            <a:endParaRPr lang="en-US" sz="2800" dirty="0">
              <a:latin typeface="Times New Roman"/>
              <a:cs typeface="Times New Roman"/>
            </a:endParaRPr>
          </a:p>
          <a:p>
            <a:r>
              <a:rPr lang="en-US" sz="2800" dirty="0" smtClean="0">
                <a:latin typeface="Times New Roman"/>
                <a:cs typeface="Times New Roman"/>
              </a:rPr>
              <a:t>For each station in the given neighborhood</a:t>
            </a:r>
          </a:p>
          <a:p>
            <a:r>
              <a:rPr lang="en-US" sz="2800" dirty="0" smtClean="0">
                <a:latin typeface="Times New Roman"/>
                <a:cs typeface="Times New Roman"/>
              </a:rPr>
              <a:t>Delta(</a:t>
            </a:r>
            <a:r>
              <a:rPr lang="en-US" sz="2800" dirty="0" err="1" smtClean="0">
                <a:latin typeface="Times New Roman"/>
                <a:cs typeface="Times New Roman"/>
              </a:rPr>
              <a:t>n,d,t</a:t>
            </a:r>
            <a:r>
              <a:rPr lang="en-US" sz="2800" dirty="0" smtClean="0">
                <a:latin typeface="Times New Roman"/>
                <a:cs typeface="Times New Roman"/>
              </a:rPr>
              <a:t>) = Incoming </a:t>
            </a:r>
            <a:r>
              <a:rPr lang="mr-IN" sz="2800" dirty="0" smtClean="0">
                <a:latin typeface="Times New Roman"/>
                <a:cs typeface="Times New Roman"/>
              </a:rPr>
              <a:t>–</a:t>
            </a:r>
            <a:r>
              <a:rPr lang="en-US" sz="2800" dirty="0" smtClean="0">
                <a:latin typeface="Times New Roman"/>
                <a:cs typeface="Times New Roman"/>
              </a:rPr>
              <a:t> Outgoing </a:t>
            </a:r>
          </a:p>
          <a:p>
            <a:r>
              <a:rPr lang="en-US" sz="2800" dirty="0" smtClean="0">
                <a:latin typeface="Times New Roman"/>
                <a:cs typeface="Times New Roman"/>
              </a:rPr>
              <a:t>Incoming: the number of bikes arriving the hour </a:t>
            </a:r>
            <a:r>
              <a:rPr lang="en-US" sz="2800" i="1" dirty="0" smtClean="0">
                <a:latin typeface="Times New Roman"/>
                <a:cs typeface="Times New Roman"/>
              </a:rPr>
              <a:t>before </a:t>
            </a:r>
          </a:p>
          <a:p>
            <a:r>
              <a:rPr lang="en-US" sz="2800" dirty="0" smtClean="0">
                <a:latin typeface="Times New Roman"/>
                <a:cs typeface="Times New Roman"/>
              </a:rPr>
              <a:t>Outgoing: the number of bikes leaving the hour </a:t>
            </a:r>
            <a:r>
              <a:rPr lang="en-US" sz="2800" i="1" dirty="0" smtClean="0">
                <a:latin typeface="Times New Roman"/>
                <a:cs typeface="Times New Roman"/>
              </a:rPr>
              <a:t>before</a:t>
            </a:r>
          </a:p>
          <a:p>
            <a:r>
              <a:rPr lang="en-US" sz="2800" dirty="0" smtClean="0">
                <a:latin typeface="Times New Roman"/>
                <a:cs typeface="Times New Roman"/>
              </a:rPr>
              <a:t>Higher delta </a:t>
            </a:r>
            <a:r>
              <a:rPr lang="en-US" sz="2800" dirty="0" smtClean="0">
                <a:latin typeface="Times New Roman"/>
                <a:cs typeface="Times New Roman"/>
                <a:sym typeface="Wingdings"/>
              </a:rPr>
              <a:t> higher likelihood of finding a bike</a:t>
            </a:r>
            <a:r>
              <a:rPr lang="en-US" sz="2800" i="1" dirty="0" smtClean="0">
                <a:latin typeface="Times New Roman"/>
                <a:cs typeface="Times New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61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41168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 smtClean="0">
                <a:solidFill>
                  <a:schemeClr val="accent2"/>
                </a:solidFill>
                <a:latin typeface="Times New Roman"/>
                <a:cs typeface="Times New Roman"/>
              </a:rPr>
              <a:t>Feature vectors:</a:t>
            </a:r>
            <a:endParaRPr lang="en-US" sz="2800" dirty="0" smtClean="0">
              <a:solidFill>
                <a:schemeClr val="accent2"/>
              </a:solidFill>
              <a:latin typeface="Times New Roman"/>
              <a:cs typeface="Times New Roman"/>
            </a:endParaRPr>
          </a:p>
          <a:p>
            <a:pPr lvl="1"/>
            <a:r>
              <a:rPr lang="tr-TR" sz="2400" dirty="0" smtClean="0">
                <a:latin typeface="Times New Roman"/>
                <a:cs typeface="Times New Roman"/>
              </a:rPr>
              <a:t>Bike </a:t>
            </a:r>
            <a:r>
              <a:rPr lang="tr-TR" sz="2400" dirty="0" err="1" smtClean="0">
                <a:latin typeface="Times New Roman"/>
                <a:cs typeface="Times New Roman"/>
              </a:rPr>
              <a:t>info</a:t>
            </a:r>
            <a:endParaRPr lang="tr-TR" sz="2400" dirty="0">
              <a:latin typeface="Times New Roman"/>
              <a:cs typeface="Times New Roman"/>
            </a:endParaRPr>
          </a:p>
          <a:p>
            <a:pPr lvl="2"/>
            <a:r>
              <a:rPr lang="tr-TR" sz="2100" dirty="0" smtClean="0">
                <a:latin typeface="Times New Roman"/>
                <a:cs typeface="Times New Roman"/>
              </a:rPr>
              <a:t>Station </a:t>
            </a:r>
            <a:r>
              <a:rPr lang="tr-TR" sz="2100" dirty="0" err="1" smtClean="0">
                <a:latin typeface="Times New Roman"/>
                <a:cs typeface="Times New Roman"/>
              </a:rPr>
              <a:t>id</a:t>
            </a:r>
            <a:endParaRPr lang="tr-TR" sz="2400" dirty="0" smtClean="0">
              <a:latin typeface="Times New Roman"/>
              <a:cs typeface="Times New Roman"/>
            </a:endParaRPr>
          </a:p>
          <a:p>
            <a:pPr lvl="1"/>
            <a:r>
              <a:rPr lang="tr-TR" sz="2400" dirty="0" err="1" smtClean="0">
                <a:latin typeface="Times New Roman"/>
                <a:cs typeface="Times New Roman"/>
              </a:rPr>
              <a:t>Date</a:t>
            </a:r>
            <a:r>
              <a:rPr lang="tr-TR" sz="2400" dirty="0" smtClean="0">
                <a:latin typeface="Times New Roman"/>
                <a:cs typeface="Times New Roman"/>
              </a:rPr>
              <a:t> </a:t>
            </a:r>
            <a:r>
              <a:rPr lang="tr-TR" sz="2400" dirty="0" err="1" smtClean="0">
                <a:latin typeface="Times New Roman"/>
                <a:cs typeface="Times New Roman"/>
              </a:rPr>
              <a:t>info</a:t>
            </a:r>
            <a:endParaRPr lang="tr-TR" sz="2400" dirty="0" smtClean="0">
              <a:latin typeface="Times New Roman"/>
              <a:cs typeface="Times New Roman"/>
            </a:endParaRPr>
          </a:p>
          <a:p>
            <a:pPr lvl="2"/>
            <a:r>
              <a:rPr lang="tr-TR" sz="2100" dirty="0" err="1" smtClean="0">
                <a:latin typeface="Times New Roman"/>
                <a:cs typeface="Times New Roman"/>
              </a:rPr>
              <a:t>hour</a:t>
            </a:r>
            <a:r>
              <a:rPr lang="tr-TR" sz="2100" dirty="0" smtClean="0">
                <a:latin typeface="Times New Roman"/>
                <a:cs typeface="Times New Roman"/>
              </a:rPr>
              <a:t>,  </a:t>
            </a:r>
            <a:r>
              <a:rPr lang="tr-TR" sz="2100" dirty="0" err="1" smtClean="0">
                <a:latin typeface="Times New Roman"/>
                <a:cs typeface="Times New Roman"/>
              </a:rPr>
              <a:t>day</a:t>
            </a:r>
            <a:r>
              <a:rPr lang="tr-TR" sz="2100" dirty="0" smtClean="0">
                <a:latin typeface="Times New Roman"/>
                <a:cs typeface="Times New Roman"/>
              </a:rPr>
              <a:t>, </a:t>
            </a:r>
            <a:r>
              <a:rPr lang="tr-TR" sz="2100" dirty="0" err="1" smtClean="0">
                <a:latin typeface="Times New Roman"/>
                <a:cs typeface="Times New Roman"/>
              </a:rPr>
              <a:t>month</a:t>
            </a:r>
            <a:r>
              <a:rPr lang="tr-TR" sz="2100" dirty="0" smtClean="0">
                <a:latin typeface="Times New Roman"/>
                <a:cs typeface="Times New Roman"/>
              </a:rPr>
              <a:t>, </a:t>
            </a:r>
            <a:r>
              <a:rPr lang="tr-TR" sz="2100" dirty="0" err="1" smtClean="0">
                <a:latin typeface="Times New Roman"/>
                <a:cs typeface="Times New Roman"/>
              </a:rPr>
              <a:t>full</a:t>
            </a:r>
            <a:r>
              <a:rPr lang="tr-TR" sz="2100" dirty="0" smtClean="0">
                <a:latin typeface="Times New Roman"/>
                <a:cs typeface="Times New Roman"/>
              </a:rPr>
              <a:t> </a:t>
            </a:r>
            <a:r>
              <a:rPr lang="tr-TR" sz="2100" dirty="0" err="1" smtClean="0">
                <a:latin typeface="Times New Roman"/>
                <a:cs typeface="Times New Roman"/>
              </a:rPr>
              <a:t>date</a:t>
            </a:r>
            <a:endParaRPr lang="tr-TR" sz="2400" dirty="0" smtClean="0">
              <a:latin typeface="Times New Roman"/>
              <a:cs typeface="Times New Roman"/>
            </a:endParaRPr>
          </a:p>
          <a:p>
            <a:pPr lvl="1"/>
            <a:r>
              <a:rPr lang="tr-TR" sz="2400" dirty="0" err="1" smtClean="0">
                <a:latin typeface="Times New Roman"/>
                <a:cs typeface="Times New Roman"/>
              </a:rPr>
              <a:t>Weather</a:t>
            </a:r>
            <a:r>
              <a:rPr lang="tr-TR" sz="2400" dirty="0" smtClean="0">
                <a:latin typeface="Times New Roman"/>
                <a:cs typeface="Times New Roman"/>
              </a:rPr>
              <a:t> </a:t>
            </a:r>
            <a:r>
              <a:rPr lang="tr-TR" sz="2400" dirty="0" err="1" smtClean="0">
                <a:latin typeface="Times New Roman"/>
                <a:cs typeface="Times New Roman"/>
              </a:rPr>
              <a:t>info</a:t>
            </a:r>
            <a:endParaRPr lang="tr-TR" sz="2400" dirty="0" smtClean="0">
              <a:latin typeface="Times New Roman"/>
              <a:cs typeface="Times New Roman"/>
            </a:endParaRPr>
          </a:p>
          <a:p>
            <a:pPr lvl="2"/>
            <a:r>
              <a:rPr lang="tr-TR" sz="2100" dirty="0" err="1" smtClean="0">
                <a:latin typeface="Times New Roman"/>
                <a:cs typeface="Times New Roman"/>
              </a:rPr>
              <a:t>description</a:t>
            </a:r>
            <a:r>
              <a:rPr lang="tr-TR" sz="2100" dirty="0">
                <a:latin typeface="Times New Roman"/>
                <a:cs typeface="Times New Roman"/>
              </a:rPr>
              <a:t>: </a:t>
            </a:r>
            <a:r>
              <a:rPr lang="tr-TR" sz="2100" dirty="0" err="1">
                <a:latin typeface="Times New Roman"/>
                <a:cs typeface="Times New Roman"/>
              </a:rPr>
              <a:t>fog</a:t>
            </a:r>
            <a:r>
              <a:rPr lang="tr-TR" sz="2100" dirty="0">
                <a:latin typeface="Times New Roman"/>
                <a:cs typeface="Times New Roman"/>
              </a:rPr>
              <a:t>/</a:t>
            </a:r>
            <a:r>
              <a:rPr lang="tr-TR" sz="2100" dirty="0" err="1">
                <a:latin typeface="Times New Roman"/>
                <a:cs typeface="Times New Roman"/>
              </a:rPr>
              <a:t>cloudy</a:t>
            </a:r>
            <a:r>
              <a:rPr lang="tr-TR" sz="2100" dirty="0">
                <a:latin typeface="Times New Roman"/>
                <a:cs typeface="Times New Roman"/>
              </a:rPr>
              <a:t>/</a:t>
            </a:r>
            <a:r>
              <a:rPr lang="tr-TR" sz="2100" dirty="0" err="1">
                <a:latin typeface="Times New Roman"/>
                <a:cs typeface="Times New Roman"/>
              </a:rPr>
              <a:t>sunny</a:t>
            </a:r>
            <a:r>
              <a:rPr lang="tr-TR" sz="2100" dirty="0">
                <a:latin typeface="Times New Roman"/>
                <a:cs typeface="Times New Roman"/>
              </a:rPr>
              <a:t> </a:t>
            </a:r>
            <a:r>
              <a:rPr lang="tr-TR" sz="2100" dirty="0" err="1">
                <a:latin typeface="Times New Roman"/>
                <a:cs typeface="Times New Roman"/>
              </a:rPr>
              <a:t>etc</a:t>
            </a:r>
            <a:r>
              <a:rPr lang="tr-TR" sz="2100" dirty="0">
                <a:latin typeface="Times New Roman"/>
                <a:cs typeface="Times New Roman"/>
              </a:rPr>
              <a:t>. </a:t>
            </a:r>
          </a:p>
          <a:p>
            <a:pPr lvl="2"/>
            <a:r>
              <a:rPr lang="tr-TR" sz="2100" dirty="0" err="1">
                <a:latin typeface="Times New Roman"/>
                <a:cs typeface="Times New Roman"/>
              </a:rPr>
              <a:t>humidity</a:t>
            </a:r>
            <a:r>
              <a:rPr lang="tr-TR" sz="2100" dirty="0">
                <a:latin typeface="Times New Roman"/>
                <a:cs typeface="Times New Roman"/>
              </a:rPr>
              <a:t>, </a:t>
            </a:r>
            <a:r>
              <a:rPr lang="tr-TR" sz="2100" dirty="0" err="1">
                <a:latin typeface="Times New Roman"/>
                <a:cs typeface="Times New Roman"/>
              </a:rPr>
              <a:t>temparature</a:t>
            </a:r>
            <a:r>
              <a:rPr lang="tr-TR" sz="2100" dirty="0">
                <a:latin typeface="Times New Roman"/>
                <a:cs typeface="Times New Roman"/>
              </a:rPr>
              <a:t>, </a:t>
            </a:r>
            <a:r>
              <a:rPr lang="tr-TR" sz="2100" dirty="0" err="1">
                <a:latin typeface="Times New Roman"/>
                <a:cs typeface="Times New Roman"/>
              </a:rPr>
              <a:t>wind</a:t>
            </a:r>
            <a:r>
              <a:rPr lang="tr-TR" sz="2100" dirty="0">
                <a:latin typeface="Times New Roman"/>
                <a:cs typeface="Times New Roman"/>
              </a:rPr>
              <a:t> </a:t>
            </a:r>
            <a:r>
              <a:rPr lang="tr-TR" sz="2100" dirty="0" err="1">
                <a:latin typeface="Times New Roman"/>
                <a:cs typeface="Times New Roman"/>
              </a:rPr>
              <a:t>speed</a:t>
            </a:r>
            <a:endParaRPr lang="tr-TR" sz="2100" dirty="0">
              <a:latin typeface="Times New Roman"/>
              <a:cs typeface="Times New Roman"/>
            </a:endParaRPr>
          </a:p>
          <a:p>
            <a:pPr lvl="1"/>
            <a:r>
              <a:rPr lang="tr-TR" sz="2400" dirty="0" smtClean="0">
                <a:latin typeface="Times New Roman"/>
                <a:cs typeface="Times New Roman"/>
              </a:rPr>
              <a:t>New </a:t>
            </a:r>
            <a:r>
              <a:rPr lang="tr-TR" sz="2400" dirty="0" err="1" smtClean="0">
                <a:latin typeface="Times New Roman"/>
                <a:cs typeface="Times New Roman"/>
              </a:rPr>
              <a:t>feature</a:t>
            </a:r>
            <a:r>
              <a:rPr lang="tr-TR" sz="2400" dirty="0" smtClean="0">
                <a:latin typeface="Times New Roman"/>
                <a:cs typeface="Times New Roman"/>
              </a:rPr>
              <a:t>, </a:t>
            </a:r>
            <a:r>
              <a:rPr lang="tr-TR" sz="2400" i="1" dirty="0" err="1" smtClean="0">
                <a:latin typeface="Times New Roman"/>
                <a:cs typeface="Times New Roman"/>
              </a:rPr>
              <a:t>lag</a:t>
            </a:r>
            <a:endParaRPr lang="tr-TR" sz="2400" i="1" dirty="0" smtClean="0">
              <a:latin typeface="Times New Roman"/>
              <a:cs typeface="Times New Roman"/>
            </a:endParaRPr>
          </a:p>
          <a:p>
            <a:pPr lvl="2"/>
            <a:r>
              <a:rPr lang="tr-TR" sz="2100" b="1" dirty="0" err="1" smtClean="0">
                <a:latin typeface="Times New Roman"/>
                <a:cs typeface="Times New Roman"/>
              </a:rPr>
              <a:t>previous</a:t>
            </a:r>
            <a:r>
              <a:rPr lang="tr-TR" sz="2100" b="1" dirty="0" smtClean="0">
                <a:latin typeface="Times New Roman"/>
                <a:cs typeface="Times New Roman"/>
              </a:rPr>
              <a:t> </a:t>
            </a:r>
            <a:r>
              <a:rPr lang="tr-TR" sz="2100" b="1" dirty="0" err="1" smtClean="0">
                <a:latin typeface="Times New Roman"/>
                <a:cs typeface="Times New Roman"/>
              </a:rPr>
              <a:t>specified</a:t>
            </a:r>
            <a:r>
              <a:rPr lang="tr-TR" sz="2100" b="1" dirty="0" smtClean="0">
                <a:latin typeface="Times New Roman"/>
                <a:cs typeface="Times New Roman"/>
              </a:rPr>
              <a:t> </a:t>
            </a:r>
            <a:r>
              <a:rPr lang="tr-TR" sz="2100" b="1" dirty="0" err="1" smtClean="0">
                <a:latin typeface="Times New Roman"/>
                <a:cs typeface="Times New Roman"/>
              </a:rPr>
              <a:t>hour</a:t>
            </a:r>
            <a:r>
              <a:rPr lang="tr-TR" sz="2100" b="1" dirty="0" smtClean="0">
                <a:latin typeface="Times New Roman"/>
                <a:cs typeface="Times New Roman"/>
              </a:rPr>
              <a:t> </a:t>
            </a:r>
            <a:r>
              <a:rPr lang="tr-TR" sz="2100" b="1" dirty="0" err="1" smtClean="0">
                <a:latin typeface="Times New Roman"/>
                <a:cs typeface="Times New Roman"/>
              </a:rPr>
              <a:t>values</a:t>
            </a:r>
            <a:r>
              <a:rPr lang="tr-TR" sz="2100" b="1" dirty="0" smtClean="0">
                <a:latin typeface="Times New Roman"/>
                <a:cs typeface="Times New Roman"/>
              </a:rPr>
              <a:t> of </a:t>
            </a:r>
            <a:r>
              <a:rPr lang="tr-TR" sz="2100" b="1" dirty="0" err="1" smtClean="0">
                <a:latin typeface="Times New Roman"/>
                <a:cs typeface="Times New Roman"/>
              </a:rPr>
              <a:t>target</a:t>
            </a:r>
            <a:r>
              <a:rPr lang="tr-TR" sz="2100" b="1" dirty="0" smtClean="0">
                <a:latin typeface="Times New Roman"/>
                <a:cs typeface="Times New Roman"/>
              </a:rPr>
              <a:t> </a:t>
            </a:r>
            <a:endParaRPr lang="tr-TR" sz="2100" b="1" dirty="0">
              <a:latin typeface="Times New Roman"/>
              <a:cs typeface="Times New Roman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52348" y="3429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rgbClr val="000000"/>
                </a:solidFill>
                <a:latin typeface="Times New Roman"/>
                <a:ea typeface="+mj-ea"/>
                <a:cs typeface="Times New Roman"/>
              </a:rPr>
              <a:t>Approach </a:t>
            </a:r>
            <a:r>
              <a:rPr lang="mr-IN" sz="4400" dirty="0" smtClean="0">
                <a:solidFill>
                  <a:srgbClr val="000000"/>
                </a:solidFill>
                <a:latin typeface="Times New Roman"/>
                <a:ea typeface="+mj-ea"/>
                <a:cs typeface="Times New Roman"/>
              </a:rPr>
              <a:t>–</a:t>
            </a:r>
            <a:r>
              <a:rPr lang="en-US" sz="4400" dirty="0" smtClean="0">
                <a:solidFill>
                  <a:srgbClr val="000000"/>
                </a:solidFill>
                <a:latin typeface="Times New Roman"/>
                <a:ea typeface="+mj-ea"/>
                <a:cs typeface="Times New Roman"/>
              </a:rPr>
              <a:t> I: Data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74548" y="5448300"/>
            <a:ext cx="8153400" cy="4495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just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794248" y="2590800"/>
            <a:ext cx="8153400" cy="4495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lvl="0" indent="-320040" algn="just" defTabSz="91440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2800" b="1" dirty="0" smtClean="0">
                <a:solidFill>
                  <a:schemeClr val="accent2"/>
                </a:solidFill>
                <a:latin typeface="Times New Roman"/>
                <a:cs typeface="Times New Roman"/>
              </a:rPr>
              <a:t>Target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640080" lvl="1" indent="-274320" algn="just" defTabSz="914400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</a:pPr>
            <a:r>
              <a:rPr lang="en-US" sz="2400" dirty="0" smtClean="0">
                <a:latin typeface="Times New Roman"/>
                <a:cs typeface="Times New Roman"/>
              </a:rPr>
              <a:t>Outgoing bikes</a:t>
            </a:r>
          </a:p>
          <a:p>
            <a:pPr marL="640080" lvl="1" indent="-274320" algn="just" defTabSz="914400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</a:pPr>
            <a:r>
              <a:rPr lang="en-US" sz="2400" dirty="0" smtClean="0">
                <a:latin typeface="Times New Roman"/>
                <a:cs typeface="Times New Roman"/>
              </a:rPr>
              <a:t>Incoming bikes</a:t>
            </a:r>
            <a:endParaRPr kumimoji="0" lang="en-US" sz="2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1" name="Notched Right Arrow 10"/>
          <p:cNvSpPr/>
          <p:nvPr/>
        </p:nvSpPr>
        <p:spPr>
          <a:xfrm>
            <a:off x="4581376" y="3068960"/>
            <a:ext cx="1574800" cy="1054100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F7A5DEA-F2F5-F34A-A9C6-BA29AA626E6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3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sz="4000" dirty="0">
                <a:solidFill>
                  <a:srgbClr val="000000"/>
                </a:solidFill>
                <a:latin typeface="Times New Roman"/>
                <a:cs typeface="Times New Roman"/>
              </a:rPr>
              <a:t>Approach </a:t>
            </a:r>
            <a:r>
              <a:rPr lang="mr-IN" sz="40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sz="4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4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I: </a:t>
            </a:r>
            <a:endParaRPr lang="en-US" sz="40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800" dirty="0" smtClean="0">
                <a:latin typeface="Times New Roman"/>
                <a:cs typeface="Times New Roman"/>
              </a:rPr>
              <a:t>Monthly data is grouped based on seasons</a:t>
            </a:r>
          </a:p>
          <a:p>
            <a:pPr algn="just"/>
            <a:r>
              <a:rPr lang="en-US" sz="2800" dirty="0" smtClean="0">
                <a:latin typeface="Times New Roman"/>
                <a:cs typeface="Times New Roman"/>
              </a:rPr>
              <a:t>For each season, </a:t>
            </a:r>
          </a:p>
          <a:p>
            <a:pPr lvl="1" algn="just"/>
            <a:r>
              <a:rPr lang="en-US" sz="2500" dirty="0" smtClean="0">
                <a:latin typeface="Times New Roman"/>
                <a:cs typeface="Times New Roman"/>
              </a:rPr>
              <a:t>Two </a:t>
            </a:r>
            <a:r>
              <a:rPr lang="en-US" sz="2500" dirty="0">
                <a:latin typeface="Times New Roman"/>
                <a:cs typeface="Times New Roman"/>
              </a:rPr>
              <a:t>month is used as </a:t>
            </a:r>
            <a:r>
              <a:rPr lang="en-US" sz="2500" i="1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training </a:t>
            </a:r>
            <a:r>
              <a:rPr lang="en-US" sz="2500" i="1" dirty="0" smtClean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data </a:t>
            </a:r>
            <a:endParaRPr lang="en-US" sz="2500" i="1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lvl="1" algn="just"/>
            <a:r>
              <a:rPr lang="en-US" sz="2500" dirty="0" smtClean="0">
                <a:latin typeface="Times New Roman"/>
                <a:cs typeface="Times New Roman"/>
              </a:rPr>
              <a:t>The remaining </a:t>
            </a:r>
            <a:r>
              <a:rPr lang="en-US" sz="2500" dirty="0">
                <a:latin typeface="Times New Roman"/>
                <a:cs typeface="Times New Roman"/>
              </a:rPr>
              <a:t>one month is used as </a:t>
            </a:r>
            <a:r>
              <a:rPr lang="en-US" sz="2500" i="1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test </a:t>
            </a:r>
            <a:r>
              <a:rPr lang="en-US" sz="2500" i="1" dirty="0" smtClean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data</a:t>
            </a:r>
            <a:endParaRPr lang="en-US" sz="2800" dirty="0" smtClean="0">
              <a:latin typeface="Times New Roman"/>
              <a:cs typeface="Times New Roman"/>
            </a:endParaRPr>
          </a:p>
          <a:p>
            <a:pPr algn="just"/>
            <a:r>
              <a:rPr lang="en-US" sz="2800" dirty="0" smtClean="0">
                <a:latin typeface="Times New Roman"/>
                <a:cs typeface="Times New Roman"/>
              </a:rPr>
              <a:t>Cross </a:t>
            </a:r>
            <a:r>
              <a:rPr lang="en-US" sz="2800" dirty="0">
                <a:latin typeface="Times New Roman"/>
                <a:cs typeface="Times New Roman"/>
              </a:rPr>
              <a:t>validation over each month of </a:t>
            </a:r>
            <a:r>
              <a:rPr lang="en-US" sz="2800" dirty="0" smtClean="0">
                <a:latin typeface="Times New Roman"/>
                <a:cs typeface="Times New Roman"/>
              </a:rPr>
              <a:t>season</a:t>
            </a:r>
            <a:endParaRPr lang="en-US" sz="2800" dirty="0">
              <a:latin typeface="Times New Roman"/>
              <a:cs typeface="Times New Roman"/>
            </a:endParaRPr>
          </a:p>
          <a:p>
            <a:pPr algn="just"/>
            <a:endParaRPr lang="en-US" sz="2800" dirty="0" smtClean="0">
              <a:latin typeface="Times New Roman"/>
              <a:cs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9C4A0EC-13D0-4061-8041-F0CCE99C1591}" type="slidenum">
              <a:rPr lang="tr-TR" smtClean="0"/>
              <a:pPr/>
              <a:t>15</a:t>
            </a:fld>
            <a:endParaRPr lang="tr-TR"/>
          </a:p>
        </p:txBody>
      </p:sp>
      <p:sp>
        <p:nvSpPr>
          <p:cNvPr id="5" name="TextBox 4"/>
          <p:cNvSpPr txBox="1"/>
          <p:nvPr/>
        </p:nvSpPr>
        <p:spPr>
          <a:xfrm>
            <a:off x="4277504" y="64840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Multidocument 7"/>
          <p:cNvSpPr/>
          <p:nvPr/>
        </p:nvSpPr>
        <p:spPr>
          <a:xfrm>
            <a:off x="592048" y="4481081"/>
            <a:ext cx="7919792" cy="1614919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Target: </a:t>
            </a:r>
            <a:r>
              <a:rPr lang="en-US" dirty="0" smtClean="0"/>
              <a:t>Predicting outgoing/incoming bikes for each station</a:t>
            </a:r>
          </a:p>
          <a:p>
            <a:pPr algn="ctr"/>
            <a:r>
              <a:rPr lang="en-US" dirty="0" smtClean="0"/>
              <a:t>for a given date and hour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2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sz="4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Approach </a:t>
            </a:r>
            <a:r>
              <a:rPr lang="mr-IN" sz="40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sz="4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4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I: Result</a:t>
            </a:r>
            <a:endParaRPr lang="en-US" sz="40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899655"/>
              </p:ext>
            </p:extLst>
          </p:nvPr>
        </p:nvGraphicFramePr>
        <p:xfrm>
          <a:off x="1331640" y="1916832"/>
          <a:ext cx="7215949" cy="24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3719"/>
                <a:gridCol w="882412"/>
                <a:gridCol w="1071500"/>
                <a:gridCol w="1654159"/>
                <a:gridCol w="1654159"/>
              </a:tblGrid>
              <a:tr h="1494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   ALGORITHMS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SPEARMAN</a:t>
                      </a:r>
                      <a:r>
                        <a:rPr lang="en-US" baseline="0" dirty="0" smtClean="0"/>
                        <a:t> CORR. COEFF.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PEARSON</a:t>
                      </a:r>
                      <a:r>
                        <a:rPr lang="en-US" baseline="0" dirty="0" smtClean="0"/>
                        <a:t> CORR. COEFF.</a:t>
                      </a:r>
                      <a:endParaRPr lang="en-US" dirty="0" smtClean="0"/>
                    </a:p>
                  </a:txBody>
                  <a:tcPr/>
                </a:tc>
              </a:tr>
              <a:tr h="5120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0.853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Decision Tree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5.05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0.817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0.844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Support</a:t>
                      </a:r>
                      <a:r>
                        <a:rPr lang="en-US" baseline="0" dirty="0" smtClean="0"/>
                        <a:t> Vector Machine Reg.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4.86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0.847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9C4A0EC-13D0-4061-8041-F0CCE99C1591}" type="slidenum">
              <a:rPr lang="tr-TR" smtClean="0"/>
              <a:pPr/>
              <a:t>16</a:t>
            </a:fld>
            <a:endParaRPr lang="tr-TR"/>
          </a:p>
        </p:txBody>
      </p:sp>
      <p:sp>
        <p:nvSpPr>
          <p:cNvPr id="5" name="TextBox 4"/>
          <p:cNvSpPr txBox="1"/>
          <p:nvPr/>
        </p:nvSpPr>
        <p:spPr>
          <a:xfrm>
            <a:off x="4277504" y="64840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36512" y="2174555"/>
            <a:ext cx="14815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The most popular station’s</a:t>
            </a:r>
          </a:p>
          <a:p>
            <a:pPr algn="ctr"/>
            <a:r>
              <a:rPr lang="en-US" dirty="0" smtClean="0">
                <a:latin typeface="Times New Roman"/>
                <a:cs typeface="Times New Roman"/>
              </a:rPr>
              <a:t>outgoing bikes in Winter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-28719" y="5330556"/>
            <a:ext cx="10685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latin typeface="Times New Roman"/>
                <a:cs typeface="Times New Roman"/>
              </a:rPr>
              <a:t>Number of outgoing  bike rides</a:t>
            </a:r>
            <a:endParaRPr lang="en-US" sz="10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357112"/>
            <a:ext cx="8208912" cy="250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sz="4000" dirty="0">
                <a:solidFill>
                  <a:srgbClr val="000000"/>
                </a:solidFill>
                <a:latin typeface="Times New Roman"/>
                <a:cs typeface="Times New Roman"/>
              </a:rPr>
              <a:t>Approach </a:t>
            </a:r>
            <a:r>
              <a:rPr lang="mr-IN" sz="40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sz="4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4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II: </a:t>
            </a:r>
            <a:endParaRPr lang="en-US" sz="40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800" dirty="0" smtClean="0">
                <a:latin typeface="Times New Roman"/>
                <a:cs typeface="Times New Roman"/>
              </a:rPr>
              <a:t>Monthly data is grouped based on seasons</a:t>
            </a:r>
          </a:p>
          <a:p>
            <a:pPr algn="just"/>
            <a:r>
              <a:rPr lang="en-US" sz="2800" dirty="0" smtClean="0">
                <a:latin typeface="Times New Roman"/>
                <a:cs typeface="Times New Roman"/>
              </a:rPr>
              <a:t>For each season, </a:t>
            </a:r>
          </a:p>
          <a:p>
            <a:pPr lvl="1" algn="just"/>
            <a:r>
              <a:rPr lang="en-US" sz="2500" dirty="0" smtClean="0">
                <a:latin typeface="Times New Roman"/>
                <a:cs typeface="Times New Roman"/>
              </a:rPr>
              <a:t>Two </a:t>
            </a:r>
            <a:r>
              <a:rPr lang="en-US" sz="2500" dirty="0">
                <a:latin typeface="Times New Roman"/>
                <a:cs typeface="Times New Roman"/>
              </a:rPr>
              <a:t>month is used as </a:t>
            </a:r>
            <a:r>
              <a:rPr lang="en-US" sz="2500" i="1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training </a:t>
            </a:r>
            <a:r>
              <a:rPr lang="en-US" sz="2500" i="1" dirty="0" smtClean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data </a:t>
            </a:r>
            <a:endParaRPr lang="en-US" sz="2500" i="1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lvl="1" algn="just"/>
            <a:r>
              <a:rPr lang="en-US" sz="2500" dirty="0">
                <a:latin typeface="Times New Roman"/>
                <a:cs typeface="Times New Roman"/>
              </a:rPr>
              <a:t>Rest one month is used as </a:t>
            </a:r>
            <a:r>
              <a:rPr lang="en-US" sz="2500" i="1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test </a:t>
            </a:r>
            <a:r>
              <a:rPr lang="en-US" sz="2500" i="1" dirty="0" smtClean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data</a:t>
            </a:r>
            <a:endParaRPr lang="en-US" sz="2800" dirty="0" smtClean="0">
              <a:latin typeface="Times New Roman"/>
              <a:cs typeface="Times New Roman"/>
            </a:endParaRPr>
          </a:p>
          <a:p>
            <a:pPr algn="just"/>
            <a:r>
              <a:rPr lang="en-US" sz="2800" dirty="0" smtClean="0">
                <a:latin typeface="Times New Roman"/>
                <a:cs typeface="Times New Roman"/>
              </a:rPr>
              <a:t>Cross </a:t>
            </a:r>
            <a:r>
              <a:rPr lang="en-US" sz="2800" dirty="0">
                <a:latin typeface="Times New Roman"/>
                <a:cs typeface="Times New Roman"/>
              </a:rPr>
              <a:t>validation over each month of </a:t>
            </a:r>
            <a:r>
              <a:rPr lang="en-US" sz="2800" dirty="0" smtClean="0">
                <a:latin typeface="Times New Roman"/>
                <a:cs typeface="Times New Roman"/>
              </a:rPr>
              <a:t>season</a:t>
            </a:r>
            <a:endParaRPr lang="en-US" sz="2800" dirty="0">
              <a:latin typeface="Times New Roman"/>
              <a:cs typeface="Times New Roman"/>
            </a:endParaRPr>
          </a:p>
          <a:p>
            <a:pPr algn="just"/>
            <a:endParaRPr lang="en-US" sz="2800" dirty="0" smtClean="0">
              <a:latin typeface="Times New Roman"/>
              <a:cs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9C4A0EC-13D0-4061-8041-F0CCE99C1591}" type="slidenum">
              <a:rPr lang="tr-TR" smtClean="0"/>
              <a:pPr/>
              <a:t>17</a:t>
            </a:fld>
            <a:endParaRPr lang="tr-TR"/>
          </a:p>
        </p:txBody>
      </p:sp>
      <p:sp>
        <p:nvSpPr>
          <p:cNvPr id="5" name="TextBox 4"/>
          <p:cNvSpPr txBox="1"/>
          <p:nvPr/>
        </p:nvSpPr>
        <p:spPr>
          <a:xfrm>
            <a:off x="4277504" y="64840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Multidocument 8"/>
          <p:cNvSpPr/>
          <p:nvPr/>
        </p:nvSpPr>
        <p:spPr>
          <a:xfrm>
            <a:off x="502274" y="4476505"/>
            <a:ext cx="7919792" cy="1614919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Target: </a:t>
            </a:r>
            <a:r>
              <a:rPr lang="en-US" dirty="0" smtClean="0"/>
              <a:t>Predicting total outgoing/incoming bikes for a given date       and hour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1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sz="4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Approach </a:t>
            </a:r>
            <a:r>
              <a:rPr lang="mr-IN" sz="40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sz="4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4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II: Result</a:t>
            </a:r>
            <a:endParaRPr lang="en-US" sz="40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308174"/>
              </p:ext>
            </p:extLst>
          </p:nvPr>
        </p:nvGraphicFramePr>
        <p:xfrm>
          <a:off x="1676531" y="1780808"/>
          <a:ext cx="7215949" cy="24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3719"/>
                <a:gridCol w="882412"/>
                <a:gridCol w="1071500"/>
                <a:gridCol w="1654159"/>
                <a:gridCol w="1654159"/>
              </a:tblGrid>
              <a:tr h="12621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   ALGORITHMS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SPEARMAN</a:t>
                      </a:r>
                      <a:r>
                        <a:rPr lang="en-US" baseline="0" dirty="0" smtClean="0"/>
                        <a:t> CORR. COEFF.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PEARSON</a:t>
                      </a:r>
                      <a:r>
                        <a:rPr lang="en-US" baseline="0" dirty="0" smtClean="0"/>
                        <a:t> CORR. COEFF.</a:t>
                      </a:r>
                      <a:endParaRPr lang="en-US" dirty="0" smtClean="0"/>
                    </a:p>
                  </a:txBody>
                  <a:tcPr/>
                </a:tc>
              </a:tr>
              <a:tr h="5120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161.48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0.953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Decision Tree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157.86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0.971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0.925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Support</a:t>
                      </a:r>
                      <a:r>
                        <a:rPr lang="en-US" baseline="0" dirty="0" smtClean="0"/>
                        <a:t> Vector Machine Reg.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215.00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0.895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9C4A0EC-13D0-4061-8041-F0CCE99C1591}" type="slidenum">
              <a:rPr lang="tr-TR" smtClean="0"/>
              <a:pPr/>
              <a:t>18</a:t>
            </a:fld>
            <a:endParaRPr lang="tr-TR"/>
          </a:p>
        </p:txBody>
      </p:sp>
      <p:sp>
        <p:nvSpPr>
          <p:cNvPr id="5" name="TextBox 4"/>
          <p:cNvSpPr txBox="1"/>
          <p:nvPr/>
        </p:nvSpPr>
        <p:spPr>
          <a:xfrm>
            <a:off x="4277504" y="64840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93443" y="2746978"/>
            <a:ext cx="1526229" cy="82603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Winter Incoming </a:t>
            </a:r>
            <a:r>
              <a:rPr lang="en-US" dirty="0" smtClean="0"/>
              <a:t>Bikes</a:t>
            </a:r>
            <a:endParaRPr lang="en-US" dirty="0"/>
          </a:p>
        </p:txBody>
      </p:sp>
      <p:sp>
        <p:nvSpPr>
          <p:cNvPr id="15" name="Pentagon 14"/>
          <p:cNvSpPr/>
          <p:nvPr/>
        </p:nvSpPr>
        <p:spPr>
          <a:xfrm>
            <a:off x="108592" y="5103737"/>
            <a:ext cx="1511080" cy="84554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Winter Outgoing</a:t>
            </a:r>
          </a:p>
          <a:p>
            <a:pPr algn="ctr"/>
            <a:r>
              <a:rPr lang="en-US" dirty="0" smtClean="0"/>
              <a:t>Bikes</a:t>
            </a:r>
            <a:endParaRPr lang="en-US" dirty="0"/>
          </a:p>
        </p:txBody>
      </p:sp>
      <p:graphicFrame>
        <p:nvGraphicFramePr>
          <p:cNvPr id="10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1430919"/>
              </p:ext>
            </p:extLst>
          </p:nvPr>
        </p:nvGraphicFramePr>
        <p:xfrm>
          <a:off x="1676533" y="4245972"/>
          <a:ext cx="7215947" cy="2437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3719"/>
                <a:gridCol w="882412"/>
                <a:gridCol w="1071500"/>
                <a:gridCol w="1654158"/>
                <a:gridCol w="1654158"/>
              </a:tblGrid>
              <a:tr h="12621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   ALGORITHMS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SPEARMAN</a:t>
                      </a:r>
                      <a:r>
                        <a:rPr lang="en-US" baseline="0" dirty="0" smtClean="0"/>
                        <a:t> CORR. COEFF.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PEARSON</a:t>
                      </a:r>
                      <a:r>
                        <a:rPr lang="en-US" baseline="0" dirty="0" smtClean="0"/>
                        <a:t> CORR. COEFF.</a:t>
                      </a:r>
                      <a:endParaRPr lang="en-US" dirty="0" smtClean="0"/>
                    </a:p>
                  </a:txBody>
                  <a:tcPr/>
                </a:tc>
              </a:tr>
              <a:tr h="5173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171.36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0.906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Decision Tree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120.16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0.973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0.928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Support</a:t>
                      </a:r>
                      <a:r>
                        <a:rPr lang="en-US" baseline="0" dirty="0" smtClean="0"/>
                        <a:t> Vector Machine Reg.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212.13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0.895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011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61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9C4A0EC-13D0-4061-8041-F0CCE99C1591}" type="slidenum">
              <a:rPr lang="tr-TR" smtClean="0"/>
              <a:pPr/>
              <a:t>19</a:t>
            </a:fld>
            <a:endParaRPr lang="tr-TR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3608" y="1277962"/>
            <a:ext cx="853244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800" dirty="0">
              <a:latin typeface="Times New Roman"/>
              <a:cs typeface="Times New Roman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9099414"/>
              </p:ext>
            </p:extLst>
          </p:nvPr>
        </p:nvGraphicFramePr>
        <p:xfrm>
          <a:off x="395536" y="1832248"/>
          <a:ext cx="8254252" cy="4693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11" y="1691618"/>
            <a:ext cx="7413177" cy="497435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                Business Perspective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8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Overview	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1560" y="1600200"/>
            <a:ext cx="8280920" cy="4495800"/>
          </a:xfrm>
        </p:spPr>
        <p:txBody>
          <a:bodyPr>
            <a:normAutofit/>
          </a:bodyPr>
          <a:lstStyle/>
          <a:p>
            <a:r>
              <a:rPr lang="tr-TR" sz="2800" dirty="0" smtClean="0">
                <a:latin typeface="Times New Roman"/>
                <a:cs typeface="Times New Roman"/>
              </a:rPr>
              <a:t>13,845,655 </a:t>
            </a:r>
            <a:r>
              <a:rPr lang="tr-TR" sz="2800" dirty="0" err="1" smtClean="0">
                <a:latin typeface="Times New Roman"/>
                <a:cs typeface="Times New Roman"/>
              </a:rPr>
              <a:t>recorded</a:t>
            </a:r>
            <a:r>
              <a:rPr lang="tr-TR" sz="2800" dirty="0" smtClean="0">
                <a:latin typeface="Times New Roman"/>
                <a:cs typeface="Times New Roman"/>
              </a:rPr>
              <a:t> </a:t>
            </a:r>
            <a:r>
              <a:rPr lang="tr-TR" sz="2800" dirty="0" err="1" smtClean="0">
                <a:latin typeface="Times New Roman"/>
                <a:cs typeface="Times New Roman"/>
              </a:rPr>
              <a:t>Citi</a:t>
            </a:r>
            <a:r>
              <a:rPr lang="tr-TR" sz="2800" dirty="0" smtClean="0">
                <a:latin typeface="Times New Roman"/>
                <a:cs typeface="Times New Roman"/>
              </a:rPr>
              <a:t> Bike </a:t>
            </a:r>
            <a:r>
              <a:rPr lang="tr-TR" sz="2800" dirty="0" err="1" smtClean="0">
                <a:latin typeface="Times New Roman"/>
                <a:cs typeface="Times New Roman"/>
              </a:rPr>
              <a:t>trips</a:t>
            </a:r>
            <a:r>
              <a:rPr lang="tr-TR" sz="2800" dirty="0" smtClean="0">
                <a:latin typeface="Times New Roman"/>
                <a:cs typeface="Times New Roman"/>
              </a:rPr>
              <a:t> in New York </a:t>
            </a:r>
            <a:r>
              <a:rPr lang="tr-TR" sz="2800" dirty="0" err="1" smtClean="0">
                <a:latin typeface="Times New Roman"/>
                <a:cs typeface="Times New Roman"/>
              </a:rPr>
              <a:t>for</a:t>
            </a:r>
            <a:r>
              <a:rPr lang="tr-TR" sz="2800" dirty="0" smtClean="0">
                <a:latin typeface="Times New Roman"/>
                <a:cs typeface="Times New Roman"/>
              </a:rPr>
              <a:t> </a:t>
            </a:r>
            <a:r>
              <a:rPr lang="tr-TR" sz="2800" dirty="0" err="1" smtClean="0">
                <a:latin typeface="Times New Roman"/>
                <a:cs typeface="Times New Roman"/>
              </a:rPr>
              <a:t>the</a:t>
            </a:r>
            <a:r>
              <a:rPr lang="tr-TR" sz="2800" dirty="0" smtClean="0">
                <a:latin typeface="Times New Roman"/>
                <a:cs typeface="Times New Roman"/>
              </a:rPr>
              <a:t> </a:t>
            </a:r>
            <a:r>
              <a:rPr lang="tr-TR" sz="2800" dirty="0" err="1" smtClean="0">
                <a:latin typeface="Times New Roman"/>
                <a:cs typeface="Times New Roman"/>
              </a:rPr>
              <a:t>year</a:t>
            </a:r>
            <a:r>
              <a:rPr lang="tr-TR" sz="2800" dirty="0" smtClean="0">
                <a:latin typeface="Times New Roman"/>
                <a:cs typeface="Times New Roman"/>
              </a:rPr>
              <a:t> of 2016</a:t>
            </a:r>
            <a:br>
              <a:rPr lang="tr-TR" sz="2800" dirty="0" smtClean="0">
                <a:latin typeface="Times New Roman"/>
                <a:cs typeface="Times New Roman"/>
              </a:rPr>
            </a:br>
            <a:r>
              <a:rPr lang="tr-TR" sz="2800" dirty="0" smtClean="0">
                <a:latin typeface="Times New Roman"/>
                <a:cs typeface="Times New Roman"/>
              </a:rPr>
              <a:t/>
            </a:r>
            <a:br>
              <a:rPr lang="tr-TR" sz="2800" dirty="0" smtClean="0">
                <a:latin typeface="Times New Roman"/>
                <a:cs typeface="Times New Roman"/>
              </a:rPr>
            </a:br>
            <a:endParaRPr lang="tr-TR" sz="2800" dirty="0" smtClean="0">
              <a:latin typeface="Times New Roman"/>
              <a:cs typeface="Times New Roman"/>
            </a:endParaRPr>
          </a:p>
          <a:p>
            <a:r>
              <a:rPr lang="tr-TR" sz="2800" dirty="0" smtClean="0">
                <a:latin typeface="Times New Roman"/>
                <a:cs typeface="Times New Roman"/>
              </a:rPr>
              <a:t> </a:t>
            </a:r>
            <a:r>
              <a:rPr lang="tr-TR" sz="2800" dirty="0" err="1" smtClean="0">
                <a:latin typeface="Times New Roman"/>
                <a:cs typeface="Times New Roman"/>
              </a:rPr>
              <a:t>What</a:t>
            </a:r>
            <a:r>
              <a:rPr lang="tr-TR" sz="2800" dirty="0" smtClean="0">
                <a:latin typeface="Times New Roman"/>
                <a:cs typeface="Times New Roman"/>
              </a:rPr>
              <a:t> </a:t>
            </a:r>
            <a:r>
              <a:rPr lang="tr-TR" sz="2800" dirty="0" err="1" smtClean="0">
                <a:latin typeface="Times New Roman"/>
                <a:cs typeface="Times New Roman"/>
              </a:rPr>
              <a:t>information</a:t>
            </a:r>
            <a:r>
              <a:rPr lang="tr-TR" sz="2800" dirty="0" smtClean="0">
                <a:latin typeface="Times New Roman"/>
                <a:cs typeface="Times New Roman"/>
              </a:rPr>
              <a:t> </a:t>
            </a:r>
            <a:r>
              <a:rPr lang="tr-TR" sz="2800" dirty="0" err="1" smtClean="0">
                <a:latin typeface="Times New Roman"/>
                <a:cs typeface="Times New Roman"/>
              </a:rPr>
              <a:t>lies</a:t>
            </a:r>
            <a:r>
              <a:rPr lang="tr-TR" sz="2800" dirty="0" smtClean="0">
                <a:latin typeface="Times New Roman"/>
                <a:cs typeface="Times New Roman"/>
              </a:rPr>
              <a:t> in </a:t>
            </a:r>
            <a:r>
              <a:rPr lang="tr-TR" sz="2800" dirty="0" err="1" smtClean="0">
                <a:latin typeface="Times New Roman"/>
                <a:cs typeface="Times New Roman"/>
              </a:rPr>
              <a:t>the</a:t>
            </a:r>
            <a:r>
              <a:rPr lang="tr-TR" sz="2800" dirty="0" smtClean="0">
                <a:latin typeface="Times New Roman"/>
                <a:cs typeface="Times New Roman"/>
              </a:rPr>
              <a:t> data? </a:t>
            </a:r>
          </a:p>
          <a:p>
            <a:endParaRPr lang="tr-TR" sz="2800" dirty="0" smtClean="0">
              <a:latin typeface="Times New Roman"/>
              <a:cs typeface="Times New Roman"/>
            </a:endParaRPr>
          </a:p>
          <a:p>
            <a:endParaRPr lang="en-US" sz="2800" dirty="0" smtClean="0">
              <a:latin typeface="Times New Roman"/>
              <a:cs typeface="Times New Roman"/>
            </a:endParaRPr>
          </a:p>
          <a:p>
            <a:endParaRPr lang="en-US" sz="2800" dirty="0" smtClean="0">
              <a:latin typeface="Times New Roman"/>
              <a:cs typeface="Times New Roman"/>
            </a:endParaRPr>
          </a:p>
          <a:p>
            <a:pPr>
              <a:buNone/>
            </a:pPr>
            <a:endParaRPr lang="en-US" sz="2800" dirty="0" smtClean="0">
              <a:latin typeface="Times New Roman"/>
              <a:cs typeface="Times New Roman"/>
            </a:endParaRPr>
          </a:p>
          <a:p>
            <a:pPr lvl="1">
              <a:buNone/>
            </a:pPr>
            <a:endParaRPr lang="en-US" sz="2800" dirty="0" smtClean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9C4A0EC-13D0-4061-8041-F0CCE99C1591}" type="slidenum">
              <a:rPr lang="tr-TR" smtClean="0"/>
              <a:pPr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603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41168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 smtClean="0">
                <a:solidFill>
                  <a:schemeClr val="accent2"/>
                </a:solidFill>
                <a:latin typeface="Times New Roman"/>
                <a:cs typeface="Times New Roman"/>
              </a:rPr>
              <a:t>Feature vectors:</a:t>
            </a:r>
            <a:endParaRPr lang="en-US" sz="2800" dirty="0" smtClean="0">
              <a:solidFill>
                <a:schemeClr val="accent2"/>
              </a:solidFill>
              <a:latin typeface="Times New Roman"/>
              <a:cs typeface="Times New Roman"/>
            </a:endParaRPr>
          </a:p>
          <a:p>
            <a:pPr lvl="1"/>
            <a:r>
              <a:rPr lang="tr-TR" sz="2400" dirty="0" smtClean="0">
                <a:latin typeface="Times New Roman"/>
                <a:cs typeface="Times New Roman"/>
              </a:rPr>
              <a:t>Bike </a:t>
            </a:r>
            <a:r>
              <a:rPr lang="tr-TR" sz="2400" dirty="0" err="1" smtClean="0">
                <a:latin typeface="Times New Roman"/>
                <a:cs typeface="Times New Roman"/>
              </a:rPr>
              <a:t>info</a:t>
            </a:r>
            <a:endParaRPr lang="tr-TR" sz="2400" dirty="0">
              <a:latin typeface="Times New Roman"/>
              <a:cs typeface="Times New Roman"/>
            </a:endParaRPr>
          </a:p>
          <a:p>
            <a:pPr lvl="2"/>
            <a:r>
              <a:rPr lang="tr-TR" sz="2100" dirty="0" smtClean="0">
                <a:latin typeface="Times New Roman"/>
                <a:cs typeface="Times New Roman"/>
              </a:rPr>
              <a:t>Station </a:t>
            </a:r>
            <a:r>
              <a:rPr lang="tr-TR" sz="2100" dirty="0" err="1" smtClean="0">
                <a:latin typeface="Times New Roman"/>
                <a:cs typeface="Times New Roman"/>
              </a:rPr>
              <a:t>id</a:t>
            </a:r>
            <a:endParaRPr lang="tr-TR" sz="2400" dirty="0" smtClean="0">
              <a:latin typeface="Times New Roman"/>
              <a:cs typeface="Times New Roman"/>
            </a:endParaRPr>
          </a:p>
          <a:p>
            <a:pPr lvl="1"/>
            <a:r>
              <a:rPr lang="tr-TR" sz="2400" dirty="0" err="1" smtClean="0">
                <a:latin typeface="Times New Roman"/>
                <a:cs typeface="Times New Roman"/>
              </a:rPr>
              <a:t>Date</a:t>
            </a:r>
            <a:r>
              <a:rPr lang="tr-TR" sz="2400" dirty="0" smtClean="0">
                <a:latin typeface="Times New Roman"/>
                <a:cs typeface="Times New Roman"/>
              </a:rPr>
              <a:t> </a:t>
            </a:r>
            <a:r>
              <a:rPr lang="tr-TR" sz="2400" dirty="0" err="1" smtClean="0">
                <a:latin typeface="Times New Roman"/>
                <a:cs typeface="Times New Roman"/>
              </a:rPr>
              <a:t>info</a:t>
            </a:r>
            <a:endParaRPr lang="tr-TR" sz="2400" dirty="0" smtClean="0">
              <a:latin typeface="Times New Roman"/>
              <a:cs typeface="Times New Roman"/>
            </a:endParaRPr>
          </a:p>
          <a:p>
            <a:pPr lvl="2"/>
            <a:r>
              <a:rPr lang="tr-TR" sz="2100" dirty="0" err="1" smtClean="0">
                <a:latin typeface="Times New Roman"/>
                <a:cs typeface="Times New Roman"/>
              </a:rPr>
              <a:t>hour</a:t>
            </a:r>
            <a:r>
              <a:rPr lang="tr-TR" sz="2100" dirty="0" smtClean="0">
                <a:latin typeface="Times New Roman"/>
                <a:cs typeface="Times New Roman"/>
              </a:rPr>
              <a:t>,  </a:t>
            </a:r>
            <a:r>
              <a:rPr lang="tr-TR" sz="2100" dirty="0" err="1" smtClean="0">
                <a:latin typeface="Times New Roman"/>
                <a:cs typeface="Times New Roman"/>
              </a:rPr>
              <a:t>day</a:t>
            </a:r>
            <a:r>
              <a:rPr lang="tr-TR" sz="2100" dirty="0" smtClean="0">
                <a:latin typeface="Times New Roman"/>
                <a:cs typeface="Times New Roman"/>
              </a:rPr>
              <a:t>, </a:t>
            </a:r>
            <a:r>
              <a:rPr lang="tr-TR" sz="2100" dirty="0" err="1" smtClean="0">
                <a:latin typeface="Times New Roman"/>
                <a:cs typeface="Times New Roman"/>
              </a:rPr>
              <a:t>month</a:t>
            </a:r>
            <a:r>
              <a:rPr lang="tr-TR" sz="2100" dirty="0" smtClean="0">
                <a:latin typeface="Times New Roman"/>
                <a:cs typeface="Times New Roman"/>
              </a:rPr>
              <a:t>, </a:t>
            </a:r>
            <a:r>
              <a:rPr lang="tr-TR" sz="2100" dirty="0" err="1" smtClean="0">
                <a:latin typeface="Times New Roman"/>
                <a:cs typeface="Times New Roman"/>
              </a:rPr>
              <a:t>full</a:t>
            </a:r>
            <a:r>
              <a:rPr lang="tr-TR" sz="2100" dirty="0" smtClean="0">
                <a:latin typeface="Times New Roman"/>
                <a:cs typeface="Times New Roman"/>
              </a:rPr>
              <a:t> </a:t>
            </a:r>
            <a:r>
              <a:rPr lang="tr-TR" sz="2100" dirty="0" err="1" smtClean="0">
                <a:latin typeface="Times New Roman"/>
                <a:cs typeface="Times New Roman"/>
              </a:rPr>
              <a:t>date</a:t>
            </a:r>
            <a:endParaRPr lang="tr-TR" sz="2400" dirty="0" smtClean="0">
              <a:latin typeface="Times New Roman"/>
              <a:cs typeface="Times New Roman"/>
            </a:endParaRPr>
          </a:p>
          <a:p>
            <a:pPr lvl="1"/>
            <a:r>
              <a:rPr lang="tr-TR" sz="2400" dirty="0" err="1" smtClean="0">
                <a:latin typeface="Times New Roman"/>
                <a:cs typeface="Times New Roman"/>
              </a:rPr>
              <a:t>Weather</a:t>
            </a:r>
            <a:r>
              <a:rPr lang="tr-TR" sz="2400" dirty="0" smtClean="0">
                <a:latin typeface="Times New Roman"/>
                <a:cs typeface="Times New Roman"/>
              </a:rPr>
              <a:t> </a:t>
            </a:r>
            <a:r>
              <a:rPr lang="tr-TR" sz="2400" dirty="0" err="1" smtClean="0">
                <a:latin typeface="Times New Roman"/>
                <a:cs typeface="Times New Roman"/>
              </a:rPr>
              <a:t>info</a:t>
            </a:r>
            <a:endParaRPr lang="tr-TR" sz="2400" dirty="0" smtClean="0">
              <a:latin typeface="Times New Roman"/>
              <a:cs typeface="Times New Roman"/>
            </a:endParaRPr>
          </a:p>
          <a:p>
            <a:pPr lvl="2"/>
            <a:r>
              <a:rPr lang="tr-TR" sz="2100" dirty="0" err="1" smtClean="0">
                <a:latin typeface="Times New Roman"/>
                <a:cs typeface="Times New Roman"/>
              </a:rPr>
              <a:t>description</a:t>
            </a:r>
            <a:r>
              <a:rPr lang="tr-TR" sz="2100" dirty="0">
                <a:latin typeface="Times New Roman"/>
                <a:cs typeface="Times New Roman"/>
              </a:rPr>
              <a:t>: </a:t>
            </a:r>
            <a:r>
              <a:rPr lang="tr-TR" sz="2100" dirty="0" err="1">
                <a:latin typeface="Times New Roman"/>
                <a:cs typeface="Times New Roman"/>
              </a:rPr>
              <a:t>fog</a:t>
            </a:r>
            <a:r>
              <a:rPr lang="tr-TR" sz="2100" dirty="0">
                <a:latin typeface="Times New Roman"/>
                <a:cs typeface="Times New Roman"/>
              </a:rPr>
              <a:t>/</a:t>
            </a:r>
            <a:r>
              <a:rPr lang="tr-TR" sz="2100" dirty="0" err="1">
                <a:latin typeface="Times New Roman"/>
                <a:cs typeface="Times New Roman"/>
              </a:rPr>
              <a:t>cloudy</a:t>
            </a:r>
            <a:r>
              <a:rPr lang="tr-TR" sz="2100" dirty="0">
                <a:latin typeface="Times New Roman"/>
                <a:cs typeface="Times New Roman"/>
              </a:rPr>
              <a:t>/</a:t>
            </a:r>
            <a:r>
              <a:rPr lang="tr-TR" sz="2100" dirty="0" err="1">
                <a:latin typeface="Times New Roman"/>
                <a:cs typeface="Times New Roman"/>
              </a:rPr>
              <a:t>sunny</a:t>
            </a:r>
            <a:r>
              <a:rPr lang="tr-TR" sz="2100" dirty="0">
                <a:latin typeface="Times New Roman"/>
                <a:cs typeface="Times New Roman"/>
              </a:rPr>
              <a:t> </a:t>
            </a:r>
            <a:r>
              <a:rPr lang="tr-TR" sz="2100" dirty="0" err="1">
                <a:latin typeface="Times New Roman"/>
                <a:cs typeface="Times New Roman"/>
              </a:rPr>
              <a:t>etc</a:t>
            </a:r>
            <a:r>
              <a:rPr lang="tr-TR" sz="2100" dirty="0">
                <a:latin typeface="Times New Roman"/>
                <a:cs typeface="Times New Roman"/>
              </a:rPr>
              <a:t>. </a:t>
            </a:r>
          </a:p>
          <a:p>
            <a:pPr lvl="2"/>
            <a:r>
              <a:rPr lang="tr-TR" sz="2100" dirty="0" err="1">
                <a:latin typeface="Times New Roman"/>
                <a:cs typeface="Times New Roman"/>
              </a:rPr>
              <a:t>humidity</a:t>
            </a:r>
            <a:r>
              <a:rPr lang="tr-TR" sz="2100" dirty="0">
                <a:latin typeface="Times New Roman"/>
                <a:cs typeface="Times New Roman"/>
              </a:rPr>
              <a:t>, </a:t>
            </a:r>
            <a:r>
              <a:rPr lang="tr-TR" sz="2100" dirty="0" err="1">
                <a:latin typeface="Times New Roman"/>
                <a:cs typeface="Times New Roman"/>
              </a:rPr>
              <a:t>temparature</a:t>
            </a:r>
            <a:r>
              <a:rPr lang="tr-TR" sz="2100" dirty="0">
                <a:latin typeface="Times New Roman"/>
                <a:cs typeface="Times New Roman"/>
              </a:rPr>
              <a:t>, </a:t>
            </a:r>
            <a:r>
              <a:rPr lang="tr-TR" sz="2100" dirty="0" err="1">
                <a:latin typeface="Times New Roman"/>
                <a:cs typeface="Times New Roman"/>
              </a:rPr>
              <a:t>wind</a:t>
            </a:r>
            <a:r>
              <a:rPr lang="tr-TR" sz="2100" dirty="0">
                <a:latin typeface="Times New Roman"/>
                <a:cs typeface="Times New Roman"/>
              </a:rPr>
              <a:t> </a:t>
            </a:r>
            <a:r>
              <a:rPr lang="tr-TR" sz="2100" dirty="0" err="1" smtClean="0">
                <a:latin typeface="Times New Roman"/>
                <a:cs typeface="Times New Roman"/>
              </a:rPr>
              <a:t>speed</a:t>
            </a:r>
            <a:endParaRPr lang="tr-TR" sz="2100" dirty="0" smtClean="0">
              <a:latin typeface="Times New Roman"/>
              <a:cs typeface="Times New Roman"/>
            </a:endParaRPr>
          </a:p>
          <a:p>
            <a:pPr lvl="1"/>
            <a:r>
              <a:rPr lang="tr-TR" sz="2400" dirty="0" err="1" smtClean="0">
                <a:latin typeface="Times New Roman"/>
                <a:cs typeface="Times New Roman"/>
              </a:rPr>
              <a:t>Census</a:t>
            </a:r>
            <a:r>
              <a:rPr lang="tr-TR" sz="2400" dirty="0" smtClean="0">
                <a:latin typeface="Times New Roman"/>
                <a:cs typeface="Times New Roman"/>
              </a:rPr>
              <a:t> </a:t>
            </a:r>
            <a:r>
              <a:rPr lang="tr-TR" sz="2400" dirty="0" err="1" smtClean="0">
                <a:latin typeface="Times New Roman"/>
                <a:cs typeface="Times New Roman"/>
              </a:rPr>
              <a:t>defined</a:t>
            </a:r>
            <a:r>
              <a:rPr lang="tr-TR" sz="2400" dirty="0" smtClean="0">
                <a:latin typeface="Times New Roman"/>
                <a:cs typeface="Times New Roman"/>
              </a:rPr>
              <a:t> data</a:t>
            </a:r>
          </a:p>
          <a:p>
            <a:pPr lvl="2"/>
            <a:r>
              <a:rPr lang="tr-TR" sz="2100" dirty="0" err="1" smtClean="0">
                <a:latin typeface="Times New Roman"/>
                <a:cs typeface="Times New Roman"/>
              </a:rPr>
              <a:t>Median</a:t>
            </a:r>
            <a:r>
              <a:rPr lang="tr-TR" sz="2100" dirty="0" smtClean="0">
                <a:latin typeface="Times New Roman"/>
                <a:cs typeface="Times New Roman"/>
              </a:rPr>
              <a:t> </a:t>
            </a:r>
            <a:r>
              <a:rPr lang="tr-TR" sz="2100" dirty="0" err="1" smtClean="0">
                <a:latin typeface="Times New Roman"/>
                <a:cs typeface="Times New Roman"/>
              </a:rPr>
              <a:t>neigborhood</a:t>
            </a:r>
            <a:r>
              <a:rPr lang="tr-TR" sz="2100" dirty="0" smtClean="0">
                <a:latin typeface="Times New Roman"/>
                <a:cs typeface="Times New Roman"/>
              </a:rPr>
              <a:t> </a:t>
            </a:r>
            <a:r>
              <a:rPr lang="tr-TR" sz="2100" dirty="0" err="1" smtClean="0">
                <a:latin typeface="Times New Roman"/>
                <a:cs typeface="Times New Roman"/>
              </a:rPr>
              <a:t>income</a:t>
            </a:r>
            <a:endParaRPr lang="tr-TR" sz="2100" dirty="0" smtClean="0">
              <a:latin typeface="Times New Roman"/>
              <a:cs typeface="Times New Roman"/>
            </a:endParaRPr>
          </a:p>
          <a:p>
            <a:pPr lvl="2"/>
            <a:r>
              <a:rPr lang="tr-TR" sz="2100" dirty="0" err="1" smtClean="0">
                <a:latin typeface="Times New Roman"/>
                <a:cs typeface="Times New Roman"/>
              </a:rPr>
              <a:t>Neighborhood</a:t>
            </a:r>
            <a:r>
              <a:rPr lang="tr-TR" sz="2100" dirty="0" smtClean="0">
                <a:latin typeface="Times New Roman"/>
                <a:cs typeface="Times New Roman"/>
              </a:rPr>
              <a:t> of </a:t>
            </a:r>
            <a:r>
              <a:rPr lang="tr-TR" sz="2100" dirty="0" err="1" smtClean="0">
                <a:latin typeface="Times New Roman"/>
                <a:cs typeface="Times New Roman"/>
              </a:rPr>
              <a:t>stations</a:t>
            </a:r>
            <a:endParaRPr lang="tr-TR" sz="2100" dirty="0" smtClean="0">
              <a:latin typeface="Times New Roman"/>
              <a:cs typeface="Times New Roman"/>
            </a:endParaRPr>
          </a:p>
          <a:p>
            <a:pPr lvl="2"/>
            <a:endParaRPr lang="tr-TR" sz="2100" dirty="0" smtClean="0">
              <a:latin typeface="Times New Roman"/>
              <a:cs typeface="Times New Roman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52348" y="3429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rgbClr val="000000"/>
                </a:solidFill>
                <a:latin typeface="Times New Roman"/>
                <a:ea typeface="+mj-ea"/>
                <a:cs typeface="Times New Roman"/>
              </a:rPr>
              <a:t>Approach </a:t>
            </a:r>
            <a:r>
              <a:rPr lang="mr-IN" sz="4000" dirty="0" smtClean="0">
                <a:solidFill>
                  <a:srgbClr val="000000"/>
                </a:solidFill>
                <a:latin typeface="Times New Roman"/>
                <a:ea typeface="+mj-ea"/>
                <a:cs typeface="Times New Roman"/>
              </a:rPr>
              <a:t>–</a:t>
            </a:r>
            <a:r>
              <a:rPr lang="en-US" sz="4000" dirty="0" smtClean="0">
                <a:solidFill>
                  <a:srgbClr val="000000"/>
                </a:solidFill>
                <a:latin typeface="Times New Roman"/>
                <a:ea typeface="+mj-ea"/>
                <a:cs typeface="Times New Roman"/>
              </a:rPr>
              <a:t> I: Data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74548" y="5448300"/>
            <a:ext cx="8153400" cy="4495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just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794248" y="2590800"/>
            <a:ext cx="8153400" cy="4495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lvl="0" indent="-320040" algn="just" defTabSz="91440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2800" b="1" dirty="0" smtClean="0">
                <a:solidFill>
                  <a:schemeClr val="accent2"/>
                </a:solidFill>
                <a:latin typeface="Times New Roman"/>
                <a:cs typeface="Times New Roman"/>
              </a:rPr>
              <a:t>Target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640080" lvl="1" indent="-274320" algn="just" defTabSz="914400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</a:pPr>
            <a:r>
              <a:rPr lang="en-US" sz="2400" dirty="0" smtClean="0">
                <a:latin typeface="Times New Roman"/>
                <a:cs typeface="Times New Roman"/>
              </a:rPr>
              <a:t>End </a:t>
            </a:r>
            <a:r>
              <a:rPr lang="en-US" sz="2400" dirty="0" err="1" smtClean="0">
                <a:latin typeface="Times New Roman"/>
                <a:cs typeface="Times New Roman"/>
              </a:rPr>
              <a:t>nhood</a:t>
            </a:r>
            <a:endParaRPr lang="en-US" sz="2400" dirty="0" smtClean="0">
              <a:latin typeface="Times New Roman"/>
              <a:cs typeface="Times New Roman"/>
            </a:endParaRPr>
          </a:p>
          <a:p>
            <a:pPr marL="365760" lvl="1" algn="just" defTabSz="914400">
              <a:spcBef>
                <a:spcPts val="550"/>
              </a:spcBef>
              <a:buClr>
                <a:schemeClr val="accent1"/>
              </a:buClr>
              <a:buSzPct val="70000"/>
            </a:pPr>
            <a:endParaRPr kumimoji="0" lang="en-US" sz="2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1" name="Notched Right Arrow 10"/>
          <p:cNvSpPr/>
          <p:nvPr/>
        </p:nvSpPr>
        <p:spPr>
          <a:xfrm>
            <a:off x="4581376" y="3068960"/>
            <a:ext cx="1574800" cy="1054100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F7A5DEA-F2F5-F34A-A9C6-BA29AA626E6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0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sz="4000" dirty="0">
                <a:solidFill>
                  <a:srgbClr val="000000"/>
                </a:solidFill>
                <a:latin typeface="Times New Roman"/>
                <a:cs typeface="Times New Roman"/>
              </a:rPr>
              <a:t>Approach </a:t>
            </a:r>
            <a:r>
              <a:rPr lang="mr-IN" sz="40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sz="4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4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I: Predicting Destination</a:t>
            </a:r>
            <a:endParaRPr lang="en-US" sz="40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800" dirty="0" smtClean="0">
                <a:latin typeface="Times New Roman"/>
                <a:cs typeface="Times New Roman"/>
              </a:rPr>
              <a:t>Predicting riders destination</a:t>
            </a:r>
          </a:p>
          <a:p>
            <a:pPr algn="just"/>
            <a:r>
              <a:rPr lang="en-US" sz="2800" dirty="0" smtClean="0">
                <a:latin typeface="Times New Roman"/>
                <a:cs typeface="Times New Roman"/>
              </a:rPr>
              <a:t>Which demographic groups commute where? </a:t>
            </a:r>
          </a:p>
          <a:p>
            <a:pPr marL="0" indent="0" algn="just">
              <a:buNone/>
            </a:pP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9C4A0EC-13D0-4061-8041-F0CCE99C1591}" type="slidenum">
              <a:rPr lang="tr-TR" smtClean="0"/>
              <a:pPr/>
              <a:t>21</a:t>
            </a:fld>
            <a:endParaRPr lang="tr-TR"/>
          </a:p>
        </p:txBody>
      </p:sp>
      <p:sp>
        <p:nvSpPr>
          <p:cNvPr id="5" name="TextBox 4"/>
          <p:cNvSpPr txBox="1"/>
          <p:nvPr/>
        </p:nvSpPr>
        <p:spPr>
          <a:xfrm>
            <a:off x="4277504" y="64840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sz="4000" dirty="0">
                <a:solidFill>
                  <a:srgbClr val="000000"/>
                </a:solidFill>
                <a:latin typeface="Times New Roman"/>
                <a:cs typeface="Times New Roman"/>
              </a:rPr>
              <a:t>Approach </a:t>
            </a:r>
            <a:r>
              <a:rPr lang="mr-IN" sz="40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sz="4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4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I: Predicting Destination</a:t>
            </a:r>
            <a:endParaRPr lang="en-US" sz="40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800" dirty="0" smtClean="0">
                <a:latin typeface="Times New Roman"/>
                <a:cs typeface="Times New Roman"/>
              </a:rPr>
              <a:t>The Process:</a:t>
            </a:r>
          </a:p>
          <a:p>
            <a:pPr lvl="1" algn="just"/>
            <a:r>
              <a:rPr lang="en-US" sz="2800" dirty="0" smtClean="0">
                <a:latin typeface="Times New Roman"/>
                <a:cs typeface="Times New Roman"/>
              </a:rPr>
              <a:t>Created 4 distinct datasets for each season</a:t>
            </a:r>
          </a:p>
          <a:p>
            <a:pPr lvl="1" algn="just"/>
            <a:r>
              <a:rPr lang="en-US" sz="2800" dirty="0" smtClean="0">
                <a:latin typeface="Times New Roman"/>
                <a:cs typeface="Times New Roman"/>
              </a:rPr>
              <a:t>Converted all non-numeric categorical values to numbers</a:t>
            </a:r>
          </a:p>
          <a:p>
            <a:pPr lvl="1" algn="just"/>
            <a:r>
              <a:rPr lang="en-US" sz="2800" dirty="0" smtClean="0">
                <a:latin typeface="Times New Roman"/>
                <a:cs typeface="Times New Roman"/>
              </a:rPr>
              <a:t>Selected demographic groups to examine (e.g. Females, Citi Bike subscribers, born after 1988) </a:t>
            </a:r>
          </a:p>
          <a:p>
            <a:pPr algn="just"/>
            <a:r>
              <a:rPr lang="en-US" sz="2800" dirty="0" smtClean="0">
                <a:latin typeface="Times New Roman"/>
                <a:cs typeface="Times New Roman"/>
              </a:rPr>
              <a:t>Built, trained,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smtClean="0">
                <a:latin typeface="Times New Roman"/>
                <a:cs typeface="Times New Roman"/>
              </a:rPr>
              <a:t>and optimized Decision Tree and Random Forest classifiers on subsets of the data and tested on holdout sets.</a:t>
            </a:r>
          </a:p>
          <a:p>
            <a:pPr marL="0" indent="0" algn="just">
              <a:buNone/>
            </a:pP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9C4A0EC-13D0-4061-8041-F0CCE99C1591}" type="slidenum">
              <a:rPr lang="tr-TR" smtClean="0"/>
              <a:pPr/>
              <a:t>22</a:t>
            </a:fld>
            <a:endParaRPr lang="tr-TR"/>
          </a:p>
        </p:txBody>
      </p:sp>
      <p:sp>
        <p:nvSpPr>
          <p:cNvPr id="5" name="TextBox 4"/>
          <p:cNvSpPr txBox="1"/>
          <p:nvPr/>
        </p:nvSpPr>
        <p:spPr>
          <a:xfrm>
            <a:off x="4277504" y="64840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7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sz="4000" dirty="0">
                <a:solidFill>
                  <a:srgbClr val="000000"/>
                </a:solidFill>
                <a:latin typeface="Times New Roman"/>
                <a:cs typeface="Times New Roman"/>
              </a:rPr>
              <a:t>Approach </a:t>
            </a:r>
            <a:r>
              <a:rPr lang="mr-IN" sz="40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sz="4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4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I: How We Did?</a:t>
            </a:r>
            <a:endParaRPr lang="en-US" sz="40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800" dirty="0" smtClean="0">
                <a:latin typeface="Times New Roman"/>
                <a:cs typeface="Times New Roman"/>
              </a:rPr>
              <a:t>40 neighborhoods to choose from</a:t>
            </a:r>
          </a:p>
          <a:p>
            <a:pPr algn="just"/>
            <a:r>
              <a:rPr lang="en-US" sz="2800" dirty="0" smtClean="0">
                <a:latin typeface="Times New Roman"/>
                <a:cs typeface="Times New Roman"/>
              </a:rPr>
              <a:t>We were able to predict with up to 65 percent accuracy where certain demographic groups were going. </a:t>
            </a:r>
          </a:p>
          <a:p>
            <a:pPr algn="just"/>
            <a:r>
              <a:rPr lang="en-US" sz="2800" dirty="0" smtClean="0">
                <a:latin typeface="Times New Roman"/>
                <a:cs typeface="Times New Roman"/>
              </a:rPr>
              <a:t>How good is that? </a:t>
            </a:r>
          </a:p>
          <a:p>
            <a:pPr marL="365760" lvl="1" indent="0" algn="just">
              <a:buNone/>
            </a:pPr>
            <a:endParaRPr lang="en-US" sz="2500" dirty="0" smtClean="0">
              <a:latin typeface="Times New Roman"/>
              <a:cs typeface="Times New Roman"/>
            </a:endParaRPr>
          </a:p>
          <a:p>
            <a:pPr lvl="1" algn="just"/>
            <a:endParaRPr lang="en-US" sz="2200" dirty="0" smtClean="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9C4A0EC-13D0-4061-8041-F0CCE99C1591}" type="slidenum">
              <a:rPr lang="tr-TR" smtClean="0"/>
              <a:pPr/>
              <a:t>23</a:t>
            </a:fld>
            <a:endParaRPr lang="tr-TR"/>
          </a:p>
        </p:txBody>
      </p:sp>
      <p:sp>
        <p:nvSpPr>
          <p:cNvPr id="5" name="TextBox 4"/>
          <p:cNvSpPr txBox="1"/>
          <p:nvPr/>
        </p:nvSpPr>
        <p:spPr>
          <a:xfrm>
            <a:off x="4277504" y="64840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6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sz="4000" dirty="0">
                <a:solidFill>
                  <a:srgbClr val="000000"/>
                </a:solidFill>
                <a:latin typeface="Times New Roman"/>
                <a:cs typeface="Times New Roman"/>
              </a:rPr>
              <a:t>Approach </a:t>
            </a:r>
            <a:r>
              <a:rPr lang="mr-IN" sz="40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sz="4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4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I: Results</a:t>
            </a:r>
            <a:endParaRPr lang="en-US" sz="40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800" dirty="0" smtClean="0">
                <a:latin typeface="Times New Roman"/>
                <a:cs typeface="Times New Roman"/>
              </a:rPr>
              <a:t>Pretty Good</a:t>
            </a:r>
          </a:p>
          <a:p>
            <a:pPr lvl="1" algn="just"/>
            <a:r>
              <a:rPr lang="en-US" sz="2500" dirty="0" smtClean="0">
                <a:latin typeface="Times New Roman"/>
                <a:cs typeface="Times New Roman"/>
              </a:rPr>
              <a:t>Litmus test:</a:t>
            </a:r>
          </a:p>
          <a:p>
            <a:pPr lvl="2" algn="just"/>
            <a:r>
              <a:rPr lang="en-US" sz="2200" dirty="0" smtClean="0">
                <a:latin typeface="Times New Roman"/>
                <a:cs typeface="Times New Roman"/>
              </a:rPr>
              <a:t>Guessed the most common end neighborhood for given start bike station and filtered demographic data: </a:t>
            </a:r>
          </a:p>
          <a:p>
            <a:pPr lvl="3" algn="just"/>
            <a:r>
              <a:rPr lang="en-US" sz="1900" dirty="0" smtClean="0">
                <a:latin typeface="Times New Roman"/>
                <a:cs typeface="Times New Roman"/>
              </a:rPr>
              <a:t>Result: 37%</a:t>
            </a:r>
          </a:p>
          <a:p>
            <a:pPr lvl="1" algn="just"/>
            <a:r>
              <a:rPr lang="en-US" sz="2500" dirty="0" smtClean="0">
                <a:latin typeface="Times New Roman"/>
                <a:cs typeface="Times New Roman"/>
              </a:rPr>
              <a:t>Random Forest with no demographic filtering: 38%</a:t>
            </a:r>
          </a:p>
          <a:p>
            <a:pPr lvl="1" algn="just"/>
            <a:r>
              <a:rPr lang="en-US" sz="2500" dirty="0" smtClean="0">
                <a:latin typeface="Times New Roman"/>
                <a:cs typeface="Times New Roman"/>
              </a:rPr>
              <a:t>Random Forest with demographic filtering: 65%</a:t>
            </a:r>
          </a:p>
          <a:p>
            <a:pPr lvl="1" algn="just"/>
            <a:r>
              <a:rPr lang="en-US" sz="2500" dirty="0" smtClean="0">
                <a:latin typeface="Times New Roman"/>
                <a:cs typeface="Times New Roman"/>
              </a:rPr>
              <a:t>Decision Tree with demographic filtering: 52%  </a:t>
            </a:r>
          </a:p>
          <a:p>
            <a:pPr lvl="1" algn="just"/>
            <a:r>
              <a:rPr lang="en-US" sz="2500" dirty="0" smtClean="0">
                <a:latin typeface="Times New Roman"/>
                <a:cs typeface="Times New Roman"/>
              </a:rPr>
              <a:t>KNN with demographic filtering: 48%</a:t>
            </a:r>
          </a:p>
          <a:p>
            <a:pPr marL="502920" indent="-457200" algn="just"/>
            <a:r>
              <a:rPr lang="en-US" sz="2800" dirty="0" smtClean="0">
                <a:latin typeface="Times New Roman"/>
                <a:cs typeface="Times New Roman"/>
              </a:rPr>
              <a:t>The catch : limited scope</a:t>
            </a:r>
          </a:p>
          <a:p>
            <a:pPr marL="822960" lvl="1" indent="-457200" algn="just"/>
            <a:r>
              <a:rPr lang="en-US" sz="2500" dirty="0" smtClean="0">
                <a:latin typeface="Times New Roman"/>
                <a:cs typeface="Times New Roman"/>
              </a:rPr>
              <a:t>Results were only impressive for the morning commute</a:t>
            </a:r>
          </a:p>
          <a:p>
            <a:pPr algn="just"/>
            <a:endParaRPr lang="en-US" sz="2800" dirty="0" smtClean="0">
              <a:latin typeface="Times New Roman"/>
              <a:cs typeface="Times New Roman"/>
            </a:endParaRPr>
          </a:p>
          <a:p>
            <a:pPr lvl="1" algn="just"/>
            <a:endParaRPr lang="en-US" sz="2200" dirty="0" smtClean="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9C4A0EC-13D0-4061-8041-F0CCE99C1591}" type="slidenum">
              <a:rPr lang="tr-TR" smtClean="0"/>
              <a:pPr/>
              <a:t>24</a:t>
            </a:fld>
            <a:endParaRPr lang="tr-TR"/>
          </a:p>
        </p:txBody>
      </p:sp>
      <p:sp>
        <p:nvSpPr>
          <p:cNvPr id="5" name="TextBox 4"/>
          <p:cNvSpPr txBox="1"/>
          <p:nvPr/>
        </p:nvSpPr>
        <p:spPr>
          <a:xfrm>
            <a:off x="4277504" y="64840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5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sz="4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Approach </a:t>
            </a:r>
            <a:r>
              <a:rPr lang="mr-IN" sz="4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sz="4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4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I: User API </a:t>
            </a:r>
            <a:endParaRPr lang="en-US" sz="40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akes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user inputs through the form of sliding bars for numeric values, and dropdown menus for categorical values.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9C4A0EC-13D0-4061-8041-F0CCE99C1591}" type="slidenum">
              <a:rPr lang="tr-TR" smtClean="0"/>
              <a:pPr/>
              <a:t>25</a:t>
            </a:fld>
            <a:endParaRPr lang="tr-TR"/>
          </a:p>
        </p:txBody>
      </p:sp>
      <p:sp>
        <p:nvSpPr>
          <p:cNvPr id="5" name="TextBox 4"/>
          <p:cNvSpPr txBox="1"/>
          <p:nvPr/>
        </p:nvSpPr>
        <p:spPr>
          <a:xfrm>
            <a:off x="4277504" y="64840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 descr="C:\Users\Bruce\Desktop\data1030\Visionaries\Write_UP\user_input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r="52356" b="-281"/>
          <a:stretch/>
        </p:blipFill>
        <p:spPr bwMode="auto">
          <a:xfrm>
            <a:off x="899592" y="2996952"/>
            <a:ext cx="3672408" cy="3505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4"/>
          <a:srcRect l="11173" t="19211" r="39640" b="5234"/>
          <a:stretch/>
        </p:blipFill>
        <p:spPr bwMode="auto">
          <a:xfrm>
            <a:off x="4572000" y="2996952"/>
            <a:ext cx="3960440" cy="34931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124864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sz="4000" dirty="0">
                <a:solidFill>
                  <a:srgbClr val="000000"/>
                </a:solidFill>
                <a:latin typeface="Times New Roman"/>
                <a:cs typeface="Times New Roman"/>
              </a:rPr>
              <a:t>Approach </a:t>
            </a:r>
            <a:r>
              <a:rPr lang="mr-IN" sz="40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sz="4000" dirty="0">
                <a:solidFill>
                  <a:srgbClr val="000000"/>
                </a:solidFill>
                <a:latin typeface="Times New Roman"/>
                <a:cs typeface="Times New Roman"/>
              </a:rPr>
              <a:t> I: User API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 algn="just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Outputs predicted end neighborhood on a map (via the predictive algorithm), and the start neighborhood.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9C4A0EC-13D0-4061-8041-F0CCE99C1591}" type="slidenum">
              <a:rPr lang="tr-TR" smtClean="0"/>
              <a:pPr/>
              <a:t>26</a:t>
            </a:fld>
            <a:endParaRPr lang="tr-TR"/>
          </a:p>
        </p:txBody>
      </p:sp>
      <p:sp>
        <p:nvSpPr>
          <p:cNvPr id="5" name="TextBox 4"/>
          <p:cNvSpPr txBox="1"/>
          <p:nvPr/>
        </p:nvSpPr>
        <p:spPr>
          <a:xfrm>
            <a:off x="4277504" y="64840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2339752" y="3140968"/>
            <a:ext cx="5040560" cy="352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7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41168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 smtClean="0">
                <a:solidFill>
                  <a:schemeClr val="accent2"/>
                </a:solidFill>
                <a:latin typeface="Times New Roman"/>
                <a:cs typeface="Times New Roman"/>
              </a:rPr>
              <a:t>Feature vectors:</a:t>
            </a:r>
            <a:endParaRPr lang="en-US" sz="2800" dirty="0" smtClean="0">
              <a:solidFill>
                <a:schemeClr val="accent2"/>
              </a:solidFill>
              <a:latin typeface="Times New Roman"/>
              <a:cs typeface="Times New Roman"/>
            </a:endParaRPr>
          </a:p>
          <a:p>
            <a:pPr lvl="1"/>
            <a:r>
              <a:rPr lang="tr-TR" sz="2400" dirty="0" smtClean="0">
                <a:latin typeface="Times New Roman"/>
                <a:cs typeface="Times New Roman"/>
              </a:rPr>
              <a:t>Bike </a:t>
            </a:r>
            <a:r>
              <a:rPr lang="tr-TR" sz="2400" dirty="0" err="1" smtClean="0">
                <a:latin typeface="Times New Roman"/>
                <a:cs typeface="Times New Roman"/>
              </a:rPr>
              <a:t>info</a:t>
            </a:r>
            <a:endParaRPr lang="tr-TR" sz="2400" dirty="0">
              <a:latin typeface="Times New Roman"/>
              <a:cs typeface="Times New Roman"/>
            </a:endParaRPr>
          </a:p>
          <a:p>
            <a:pPr lvl="2"/>
            <a:r>
              <a:rPr lang="tr-TR" sz="2100" dirty="0" smtClean="0">
                <a:latin typeface="Times New Roman"/>
                <a:cs typeface="Times New Roman"/>
              </a:rPr>
              <a:t>Station </a:t>
            </a:r>
            <a:r>
              <a:rPr lang="tr-TR" sz="2100" dirty="0" err="1" smtClean="0">
                <a:latin typeface="Times New Roman"/>
                <a:cs typeface="Times New Roman"/>
              </a:rPr>
              <a:t>id</a:t>
            </a:r>
            <a:endParaRPr lang="tr-TR" sz="2400" dirty="0" smtClean="0">
              <a:latin typeface="Times New Roman"/>
              <a:cs typeface="Times New Roman"/>
            </a:endParaRPr>
          </a:p>
          <a:p>
            <a:pPr lvl="1"/>
            <a:r>
              <a:rPr lang="tr-TR" sz="2400" dirty="0" err="1" smtClean="0">
                <a:latin typeface="Times New Roman"/>
                <a:cs typeface="Times New Roman"/>
              </a:rPr>
              <a:t>Date</a:t>
            </a:r>
            <a:r>
              <a:rPr lang="tr-TR" sz="2400" dirty="0" smtClean="0">
                <a:latin typeface="Times New Roman"/>
                <a:cs typeface="Times New Roman"/>
              </a:rPr>
              <a:t> </a:t>
            </a:r>
            <a:r>
              <a:rPr lang="tr-TR" sz="2400" dirty="0" err="1" smtClean="0">
                <a:latin typeface="Times New Roman"/>
                <a:cs typeface="Times New Roman"/>
              </a:rPr>
              <a:t>info</a:t>
            </a:r>
            <a:endParaRPr lang="tr-TR" sz="2400" dirty="0" smtClean="0">
              <a:latin typeface="Times New Roman"/>
              <a:cs typeface="Times New Roman"/>
            </a:endParaRPr>
          </a:p>
          <a:p>
            <a:pPr lvl="2"/>
            <a:r>
              <a:rPr lang="tr-TR" sz="2100" dirty="0" smtClean="0">
                <a:latin typeface="Times New Roman"/>
                <a:cs typeface="Times New Roman"/>
              </a:rPr>
              <a:t>hour</a:t>
            </a:r>
            <a:endParaRPr lang="tr-TR" sz="2400" dirty="0" smtClean="0">
              <a:latin typeface="Times New Roman"/>
              <a:cs typeface="Times New Roman"/>
            </a:endParaRPr>
          </a:p>
          <a:p>
            <a:pPr lvl="1"/>
            <a:r>
              <a:rPr lang="en-US" sz="2400" dirty="0" smtClean="0">
                <a:latin typeface="Times New Roman"/>
                <a:cs typeface="Times New Roman"/>
              </a:rPr>
              <a:t>Computed Traffic Data</a:t>
            </a:r>
            <a:endParaRPr lang="tr-TR" sz="2400" dirty="0" smtClean="0">
              <a:latin typeface="Times New Roman"/>
              <a:cs typeface="Times New Roman"/>
            </a:endParaRPr>
          </a:p>
          <a:p>
            <a:pPr lvl="2"/>
            <a:r>
              <a:rPr lang="en-US" sz="2100" dirty="0" smtClean="0">
                <a:latin typeface="Times New Roman"/>
                <a:cs typeface="Times New Roman"/>
              </a:rPr>
              <a:t>End-start ratio (2.5*log(Incoming traffic/outgoing traffic))</a:t>
            </a:r>
          </a:p>
          <a:p>
            <a:pPr lvl="2"/>
            <a:r>
              <a:rPr lang="en-US" sz="2100" dirty="0" smtClean="0">
                <a:latin typeface="Times New Roman"/>
                <a:cs typeface="Times New Roman"/>
              </a:rPr>
              <a:t>Adjusted Incoming and Outgoing traffic data: </a:t>
            </a:r>
          </a:p>
          <a:p>
            <a:pPr lvl="3"/>
            <a:r>
              <a:rPr lang="en-US" sz="1800" dirty="0" smtClean="0">
                <a:latin typeface="Times New Roman"/>
                <a:cs typeface="Times New Roman"/>
              </a:rPr>
              <a:t>#Incoming bikes/85</a:t>
            </a:r>
            <a:r>
              <a:rPr lang="en-US" sz="1800" baseline="30000" dirty="0" smtClean="0">
                <a:latin typeface="Times New Roman"/>
                <a:cs typeface="Times New Roman"/>
              </a:rPr>
              <a:t>th</a:t>
            </a:r>
            <a:r>
              <a:rPr lang="en-US" sz="1800" dirty="0" smtClean="0">
                <a:latin typeface="Times New Roman"/>
                <a:cs typeface="Times New Roman"/>
              </a:rPr>
              <a:t> percentile of the max of all incoming bikes for that hour</a:t>
            </a:r>
          </a:p>
          <a:p>
            <a:pPr lvl="3"/>
            <a:r>
              <a:rPr lang="en-US" sz="1800" dirty="0" smtClean="0">
                <a:latin typeface="Times New Roman"/>
                <a:cs typeface="Times New Roman"/>
              </a:rPr>
              <a:t>#Outgoing </a:t>
            </a:r>
            <a:r>
              <a:rPr lang="en-US" sz="1800" dirty="0">
                <a:latin typeface="Times New Roman"/>
                <a:cs typeface="Times New Roman"/>
              </a:rPr>
              <a:t>bikes/85</a:t>
            </a:r>
            <a:r>
              <a:rPr lang="en-US" sz="1800" baseline="30000" dirty="0">
                <a:latin typeface="Times New Roman"/>
                <a:cs typeface="Times New Roman"/>
              </a:rPr>
              <a:t>th</a:t>
            </a:r>
            <a:r>
              <a:rPr lang="en-US" sz="1800" dirty="0">
                <a:latin typeface="Times New Roman"/>
                <a:cs typeface="Times New Roman"/>
              </a:rPr>
              <a:t> percentile of the max of all incoming bikes for that hour</a:t>
            </a:r>
          </a:p>
          <a:p>
            <a:pPr lvl="3"/>
            <a:endParaRPr lang="tr-TR" sz="1800" dirty="0" smtClean="0">
              <a:latin typeface="Times New Roman"/>
              <a:cs typeface="Times New Roman"/>
            </a:endParaRPr>
          </a:p>
          <a:p>
            <a:pPr lvl="2"/>
            <a:endParaRPr lang="tr-TR" sz="2100" dirty="0" smtClean="0">
              <a:latin typeface="Times New Roman"/>
              <a:cs typeface="Times New Roman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52348" y="3429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rgbClr val="000000"/>
                </a:solidFill>
                <a:latin typeface="Times New Roman"/>
                <a:ea typeface="+mj-ea"/>
                <a:cs typeface="Times New Roman"/>
              </a:rPr>
              <a:t>Approach </a:t>
            </a:r>
            <a:r>
              <a:rPr lang="mr-IN" sz="4000" dirty="0" smtClean="0">
                <a:solidFill>
                  <a:srgbClr val="000000"/>
                </a:solidFill>
                <a:latin typeface="Times New Roman"/>
                <a:ea typeface="+mj-ea"/>
                <a:cs typeface="Times New Roman"/>
              </a:rPr>
              <a:t>–</a:t>
            </a:r>
            <a:r>
              <a:rPr lang="en-US" sz="4000" dirty="0" smtClean="0">
                <a:solidFill>
                  <a:srgbClr val="000000"/>
                </a:solidFill>
                <a:latin typeface="Times New Roman"/>
                <a:ea typeface="+mj-ea"/>
                <a:cs typeface="Times New Roman"/>
              </a:rPr>
              <a:t> II: Data 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j-ea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74548" y="5448300"/>
            <a:ext cx="8153400" cy="4495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just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794248" y="2590800"/>
            <a:ext cx="3349752" cy="170229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lvl="0" indent="-320040" algn="just" defTabSz="91440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2800" b="1" dirty="0" smtClean="0">
                <a:solidFill>
                  <a:schemeClr val="accent2"/>
                </a:solidFill>
                <a:latin typeface="Times New Roman"/>
                <a:cs typeface="Times New Roman"/>
              </a:rPr>
              <a:t>Target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640080" lvl="1" indent="-274320" algn="just" defTabSz="914400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</a:pPr>
            <a:r>
              <a:rPr lang="en-US" sz="2400" noProof="0" dirty="0" smtClean="0">
                <a:latin typeface="Times New Roman"/>
                <a:cs typeface="Times New Roman"/>
              </a:rPr>
              <a:t>Clustered traffic </a:t>
            </a:r>
            <a:endParaRPr lang="en-US" sz="2400" dirty="0">
              <a:latin typeface="Times New Roman"/>
              <a:cs typeface="Times New Roman"/>
            </a:endParaRPr>
          </a:p>
          <a:p>
            <a:pPr marL="365760" lvl="1" algn="just" defTabSz="914400">
              <a:spcBef>
                <a:spcPts val="550"/>
              </a:spcBef>
              <a:buClr>
                <a:schemeClr val="accent1"/>
              </a:buClr>
              <a:buSzPct val="70000"/>
            </a:pPr>
            <a:r>
              <a:rPr lang="en-US" sz="2400" noProof="0" dirty="0" err="1" smtClean="0">
                <a:latin typeface="Times New Roman"/>
                <a:cs typeface="Times New Roman"/>
              </a:rPr>
              <a:t>nhood</a:t>
            </a:r>
            <a:endParaRPr kumimoji="0" lang="en-US" sz="2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11" name="Notched Right Arrow 10"/>
          <p:cNvSpPr/>
          <p:nvPr/>
        </p:nvSpPr>
        <p:spPr>
          <a:xfrm>
            <a:off x="4572000" y="3068960"/>
            <a:ext cx="1574800" cy="1054100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3F7A5DEA-F2F5-F34A-A9C6-BA29AA626E6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1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sz="4000" dirty="0">
                <a:solidFill>
                  <a:srgbClr val="000000"/>
                </a:solidFill>
                <a:latin typeface="Times New Roman"/>
                <a:cs typeface="Times New Roman"/>
              </a:rPr>
              <a:t>Approach </a:t>
            </a:r>
            <a:r>
              <a:rPr lang="mr-IN" sz="40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sz="4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4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II</a:t>
            </a:r>
            <a:endParaRPr lang="en-US" sz="40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800" dirty="0" smtClean="0">
                <a:latin typeface="Times New Roman"/>
                <a:cs typeface="Times New Roman"/>
              </a:rPr>
              <a:t>After pre-processing, the data was clustered via the k-means algorithm. </a:t>
            </a:r>
            <a:endParaRPr lang="en-US" sz="2500" dirty="0">
              <a:latin typeface="Times New Roman"/>
              <a:cs typeface="Times New Roman"/>
            </a:endParaRPr>
          </a:p>
          <a:p>
            <a:pPr lvl="1" algn="just"/>
            <a:r>
              <a:rPr lang="en-US" sz="2500" dirty="0" smtClean="0">
                <a:latin typeface="Times New Roman"/>
                <a:cs typeface="Times New Roman"/>
              </a:rPr>
              <a:t>Optimal number of clusters were determined via the ‘elbow-method’</a:t>
            </a:r>
          </a:p>
          <a:p>
            <a:pPr marL="365760" lvl="1" indent="0" algn="just">
              <a:buNone/>
            </a:pPr>
            <a:endParaRPr lang="en-US" sz="2500" dirty="0" smtClean="0">
              <a:latin typeface="Times New Roman"/>
              <a:cs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9C4A0EC-13D0-4061-8041-F0CCE99C1591}" type="slidenum">
              <a:rPr lang="tr-TR" smtClean="0"/>
              <a:pPr/>
              <a:t>28</a:t>
            </a:fld>
            <a:endParaRPr lang="tr-TR"/>
          </a:p>
        </p:txBody>
      </p:sp>
      <p:sp>
        <p:nvSpPr>
          <p:cNvPr id="5" name="TextBox 4"/>
          <p:cNvSpPr txBox="1"/>
          <p:nvPr/>
        </p:nvSpPr>
        <p:spPr>
          <a:xfrm>
            <a:off x="4277504" y="64840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499639"/>
            <a:ext cx="4680520" cy="334494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076056" y="5877272"/>
            <a:ext cx="2880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139952" y="5445224"/>
            <a:ext cx="2880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6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sz="4000" dirty="0">
                <a:solidFill>
                  <a:srgbClr val="000000"/>
                </a:solidFill>
                <a:latin typeface="Times New Roman"/>
                <a:cs typeface="Times New Roman"/>
              </a:rPr>
              <a:t>Approach </a:t>
            </a:r>
            <a:r>
              <a:rPr lang="mr-IN" sz="4000" dirty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r>
              <a:rPr lang="en-US" sz="4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4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II</a:t>
            </a:r>
            <a:endParaRPr lang="en-US" sz="40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800" dirty="0" smtClean="0">
                <a:latin typeface="Times New Roman"/>
                <a:cs typeface="Times New Roman"/>
              </a:rPr>
              <a:t>Optimal number of clusters was determined to be 6. </a:t>
            </a:r>
            <a:endParaRPr lang="en-US" sz="2800" dirty="0">
              <a:latin typeface="Times New Roman"/>
              <a:cs typeface="Times New Roman"/>
            </a:endParaRPr>
          </a:p>
          <a:p>
            <a:pPr algn="just"/>
            <a:r>
              <a:rPr lang="en-US" sz="2800" dirty="0" smtClean="0">
                <a:latin typeface="Times New Roman"/>
                <a:cs typeface="Times New Roman"/>
              </a:rPr>
              <a:t>Data was segmented into different time period throughout the day:</a:t>
            </a:r>
          </a:p>
          <a:p>
            <a:pPr lvl="1" algn="just"/>
            <a:r>
              <a:rPr lang="en-US" sz="2500" dirty="0" smtClean="0">
                <a:latin typeface="Times New Roman"/>
                <a:cs typeface="Times New Roman"/>
              </a:rPr>
              <a:t>Early Morning (100-500), Morning (600-1000), Afternoon (1100-1400), Evening (1500-2000), Night (2100-0)</a:t>
            </a:r>
            <a:endParaRPr lang="en-US" sz="2500" dirty="0">
              <a:latin typeface="Times New Roman"/>
              <a:cs typeface="Times New Roman"/>
            </a:endParaRPr>
          </a:p>
          <a:p>
            <a:pPr lvl="1" algn="just"/>
            <a:r>
              <a:rPr lang="en-US" sz="2500" dirty="0" smtClean="0">
                <a:latin typeface="Times New Roman"/>
                <a:cs typeface="Times New Roman"/>
              </a:rPr>
              <a:t>K-means was then run on these segmented data</a:t>
            </a:r>
            <a:endParaRPr lang="en-US" sz="2500" dirty="0">
              <a:latin typeface="Times New Roman"/>
              <a:cs typeface="Times New Roman"/>
            </a:endParaRPr>
          </a:p>
          <a:p>
            <a:pPr marL="365760" lvl="1" indent="0" algn="just">
              <a:buNone/>
            </a:pPr>
            <a:endParaRPr lang="en-US" sz="2500" dirty="0" smtClean="0">
              <a:latin typeface="Times New Roman"/>
              <a:cs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9C4A0EC-13D0-4061-8041-F0CCE99C1591}" type="slidenum">
              <a:rPr lang="tr-TR" smtClean="0"/>
              <a:pPr/>
              <a:t>29</a:t>
            </a:fld>
            <a:endParaRPr lang="tr-TR"/>
          </a:p>
        </p:txBody>
      </p:sp>
      <p:sp>
        <p:nvSpPr>
          <p:cNvPr id="5" name="TextBox 4"/>
          <p:cNvSpPr txBox="1"/>
          <p:nvPr/>
        </p:nvSpPr>
        <p:spPr>
          <a:xfrm>
            <a:off x="4277504" y="64840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6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Outline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3536" y="1628800"/>
            <a:ext cx="7929532" cy="5040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406400" dist="228600" dir="7380000" sx="99000" sy="99000" algn="t" rotWithShape="0">
              <a:prstClr val="black">
                <a:alpha val="31000"/>
              </a:prstClr>
            </a:outerShdw>
          </a:effectLst>
        </p:spPr>
        <p:txBody>
          <a:bodyPr vert="horz">
            <a:noAutofit/>
          </a:bodyPr>
          <a:lstStyle/>
          <a:p>
            <a:pPr marL="640080" lvl="1" indent="-274320">
              <a:spcBef>
                <a:spcPts val="550"/>
              </a:spcBef>
              <a:buClr>
                <a:schemeClr val="accent2"/>
              </a:buClr>
              <a:buSzPct val="66000"/>
              <a:buFont typeface="Wingdings" charset="2"/>
              <a:buChar char=""/>
              <a:defRPr/>
            </a:pPr>
            <a:endParaRPr lang="en-US" dirty="0" smtClean="0">
              <a:latin typeface="Times New Roman"/>
            </a:endParaRPr>
          </a:p>
          <a:p>
            <a:pPr marL="640080" lvl="1" indent="-274320">
              <a:spcBef>
                <a:spcPts val="550"/>
              </a:spcBef>
              <a:buClr>
                <a:schemeClr val="accent2"/>
              </a:buClr>
              <a:buSzPct val="66000"/>
              <a:buFont typeface="Wingdings" charset="2"/>
              <a:buChar char=""/>
              <a:defRPr/>
            </a:pPr>
            <a:endParaRPr lang="en-US" dirty="0">
              <a:latin typeface="Times New Roman"/>
            </a:endParaRPr>
          </a:p>
          <a:p>
            <a:pPr marL="640080" lvl="1" indent="-274320">
              <a:spcBef>
                <a:spcPts val="550"/>
              </a:spcBef>
              <a:buClr>
                <a:schemeClr val="accent2"/>
              </a:buClr>
              <a:buSzPct val="66000"/>
              <a:buFont typeface="Wingdings" charset="2"/>
              <a:buChar char=""/>
              <a:defRPr/>
            </a:pPr>
            <a:endParaRPr lang="en-US" dirty="0">
              <a:latin typeface="Times New Roman"/>
            </a:endParaRPr>
          </a:p>
          <a:p>
            <a:pPr marL="1097280" lvl="2" indent="-274320">
              <a:spcBef>
                <a:spcPts val="550"/>
              </a:spcBef>
              <a:buClr>
                <a:schemeClr val="accent2"/>
              </a:buClr>
              <a:buSzPct val="66000"/>
              <a:buFont typeface="Wingdings" charset="2"/>
              <a:buChar char=""/>
              <a:defRPr/>
            </a:pPr>
            <a:r>
              <a:rPr lang="en-US" sz="2400" dirty="0" smtClean="0">
                <a:solidFill>
                  <a:srgbClr val="DD8047"/>
                </a:solidFill>
                <a:latin typeface="Times New Roman"/>
              </a:rPr>
              <a:t>Part I: </a:t>
            </a:r>
            <a:r>
              <a:rPr lang="en-US" sz="2400" dirty="0" smtClean="0">
                <a:latin typeface="Times New Roman"/>
              </a:rPr>
              <a:t>Exploratory Data Analysis</a:t>
            </a:r>
          </a:p>
          <a:p>
            <a:pPr marL="1097280" lvl="2" indent="-274320">
              <a:spcBef>
                <a:spcPts val="550"/>
              </a:spcBef>
              <a:buClr>
                <a:schemeClr val="accent2"/>
              </a:buClr>
              <a:buSzPct val="66000"/>
              <a:buFont typeface="Wingdings" charset="2"/>
              <a:buChar char=""/>
              <a:defRPr/>
            </a:pPr>
            <a:r>
              <a:rPr lang="en-US" sz="2400" dirty="0" smtClean="0">
                <a:solidFill>
                  <a:srgbClr val="DD8047"/>
                </a:solidFill>
                <a:latin typeface="Times New Roman"/>
              </a:rPr>
              <a:t>Part II: </a:t>
            </a:r>
            <a:r>
              <a:rPr lang="en-US" sz="2400" dirty="0" smtClean="0">
                <a:latin typeface="Times New Roman"/>
              </a:rPr>
              <a:t>Machine Learning Algorithms</a:t>
            </a:r>
          </a:p>
          <a:p>
            <a:pPr marL="3840480" lvl="8" indent="-274320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/>
            </a:pPr>
            <a:r>
              <a:rPr lang="en-US" sz="2400" dirty="0" smtClean="0">
                <a:latin typeface="Times New Roman"/>
              </a:rPr>
              <a:t>User Perspective </a:t>
            </a:r>
          </a:p>
          <a:p>
            <a:pPr marL="3840480" lvl="8" indent="-274320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/>
            </a:pPr>
            <a:r>
              <a:rPr lang="en-US" sz="2400" dirty="0" smtClean="0">
                <a:latin typeface="Times New Roman"/>
              </a:rPr>
              <a:t>Business Perspective </a:t>
            </a:r>
          </a:p>
          <a:p>
            <a:pPr marL="1097280" lvl="2" indent="-274320">
              <a:spcBef>
                <a:spcPts val="550"/>
              </a:spcBef>
              <a:buClr>
                <a:schemeClr val="accent2"/>
              </a:buClr>
              <a:buSzPct val="66000"/>
              <a:buFont typeface="Wingdings" charset="2"/>
              <a:buChar char=""/>
              <a:defRPr/>
            </a:pPr>
            <a:r>
              <a:rPr lang="en-US" sz="2400" dirty="0" smtClean="0">
                <a:solidFill>
                  <a:srgbClr val="DD8047"/>
                </a:solidFill>
                <a:latin typeface="Times New Roman"/>
              </a:rPr>
              <a:t>Part III: </a:t>
            </a:r>
            <a:r>
              <a:rPr lang="en-US" sz="2400" dirty="0" smtClean="0">
                <a:latin typeface="Times New Roman"/>
              </a:rPr>
              <a:t>Visualizations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9C4A0EC-13D0-4061-8041-F0CCE99C1591}" type="slidenum">
              <a:rPr lang="tr-TR" smtClean="0"/>
              <a:pPr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778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sz="4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Approach II: Results </a:t>
            </a:r>
            <a:endParaRPr lang="en-US" sz="40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800" dirty="0" smtClean="0">
                <a:latin typeface="Times New Roman"/>
                <a:cs typeface="Times New Roman"/>
              </a:rPr>
              <a:t>Several criterion for naming clusters:</a:t>
            </a:r>
          </a:p>
          <a:p>
            <a:pPr lvl="1" algn="just"/>
            <a:r>
              <a:rPr lang="en-US" sz="2200" dirty="0" smtClean="0">
                <a:latin typeface="Times New Roman"/>
                <a:cs typeface="Times New Roman"/>
              </a:rPr>
              <a:t>Volume (Absolute number of bikes going through a station)</a:t>
            </a:r>
          </a:p>
          <a:p>
            <a:pPr lvl="1" algn="just"/>
            <a:r>
              <a:rPr lang="en-US" sz="2200" dirty="0" smtClean="0">
                <a:latin typeface="Times New Roman"/>
                <a:cs typeface="Times New Roman"/>
              </a:rPr>
              <a:t>Traffic Proportion (Are there more bikes going out, or in?)</a:t>
            </a:r>
          </a:p>
          <a:p>
            <a:pPr lvl="1" algn="just"/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9C4A0EC-13D0-4061-8041-F0CCE99C1591}" type="slidenum">
              <a:rPr lang="tr-TR" smtClean="0"/>
              <a:pPr/>
              <a:t>30</a:t>
            </a:fld>
            <a:endParaRPr lang="tr-TR"/>
          </a:p>
        </p:txBody>
      </p:sp>
      <p:sp>
        <p:nvSpPr>
          <p:cNvPr id="5" name="TextBox 4"/>
          <p:cNvSpPr txBox="1"/>
          <p:nvPr/>
        </p:nvSpPr>
        <p:spPr>
          <a:xfrm>
            <a:off x="4277504" y="64840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284984"/>
            <a:ext cx="8352928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7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612648" y="207640"/>
            <a:ext cx="8153400" cy="9906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sz="4000" dirty="0">
                <a:solidFill>
                  <a:srgbClr val="000000"/>
                </a:solidFill>
                <a:latin typeface="Times New Roman"/>
                <a:cs typeface="Times New Roman"/>
              </a:rPr>
              <a:t>Approach II: Results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800" dirty="0" smtClean="0">
                <a:latin typeface="Times New Roman"/>
                <a:cs typeface="Times New Roman"/>
              </a:rPr>
              <a:t>Stations with a high volume of more outgoing traffic in the morning (commuting/residential stations) had a strong overlap with stations of a high volume of more  incoming traffic (and vice- versa).</a:t>
            </a:r>
          </a:p>
          <a:p>
            <a:pPr lvl="1" algn="just"/>
            <a:endParaRPr lang="en-US" sz="1900" dirty="0" smtClean="0">
              <a:latin typeface="Times New Roman"/>
              <a:cs typeface="Times New Roman"/>
            </a:endParaRPr>
          </a:p>
          <a:p>
            <a:pPr lvl="1" algn="just"/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9C4A0EC-13D0-4061-8041-F0CCE99C1591}" type="slidenum">
              <a:rPr lang="tr-TR" smtClean="0"/>
              <a:pPr/>
              <a:t>31</a:t>
            </a:fld>
            <a:endParaRPr lang="tr-TR"/>
          </a:p>
        </p:txBody>
      </p:sp>
      <p:sp>
        <p:nvSpPr>
          <p:cNvPr id="5" name="TextBox 4"/>
          <p:cNvSpPr txBox="1"/>
          <p:nvPr/>
        </p:nvSpPr>
        <p:spPr>
          <a:xfrm>
            <a:off x="4277504" y="64840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03648" y="6525344"/>
            <a:ext cx="318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“Starting Commuting Stations”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429000"/>
            <a:ext cx="2808312" cy="30689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3429000"/>
            <a:ext cx="2640681" cy="29969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20072" y="6488668"/>
            <a:ext cx="304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“Ending Commuting Stations”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1176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sz="4000" dirty="0">
                <a:solidFill>
                  <a:srgbClr val="000000"/>
                </a:solidFill>
                <a:latin typeface="Times New Roman"/>
                <a:cs typeface="Times New Roman"/>
              </a:rPr>
              <a:t>Approach II: Results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800" dirty="0" smtClean="0">
                <a:hlinkClick r:id="rId3"/>
              </a:rPr>
              <a:t>Demo</a:t>
            </a:r>
            <a:endParaRPr lang="en-US" sz="1900" dirty="0" smtClean="0">
              <a:latin typeface="Times New Roman"/>
              <a:cs typeface="Times New Roman"/>
            </a:endParaRPr>
          </a:p>
          <a:p>
            <a:pPr lvl="1" algn="just"/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9C4A0EC-13D0-4061-8041-F0CCE99C1591}" type="slidenum">
              <a:rPr lang="tr-TR" smtClean="0"/>
              <a:pPr/>
              <a:t>32</a:t>
            </a:fld>
            <a:endParaRPr lang="tr-TR"/>
          </a:p>
        </p:txBody>
      </p:sp>
      <p:sp>
        <p:nvSpPr>
          <p:cNvPr id="5" name="TextBox 4"/>
          <p:cNvSpPr txBox="1"/>
          <p:nvPr/>
        </p:nvSpPr>
        <p:spPr>
          <a:xfrm>
            <a:off x="4277504" y="64840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58291" y="19257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6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Thank you </a:t>
            </a:r>
            <a:r>
              <a:rPr lang="en-US" dirty="0" smtClean="0">
                <a:sym typeface="Wingdings"/>
              </a:rPr>
              <a:t>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9C4A0EC-13D0-4061-8041-F0CCE99C1591}" type="slidenum">
              <a:rPr lang="tr-TR" smtClean="0"/>
              <a:pPr/>
              <a:t>33</a:t>
            </a:fld>
            <a:endParaRPr lang="tr-TR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5" y="1916832"/>
            <a:ext cx="7849809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1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A) User Perspective </a:t>
            </a:r>
            <a:r>
              <a:rPr lang="mr-IN" sz="4000" dirty="0" smtClean="0">
                <a:latin typeface="Times New Roman"/>
                <a:cs typeface="Times New Roman"/>
              </a:rPr>
              <a:t>–</a:t>
            </a:r>
            <a:r>
              <a:rPr lang="en-US" sz="4000" dirty="0" smtClean="0">
                <a:latin typeface="Times New Roman"/>
                <a:cs typeface="Times New Roman"/>
              </a:rPr>
              <a:t> How? 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9C4A0EC-13D0-4061-8041-F0CCE99C1591}" type="slidenum">
              <a:rPr lang="tr-TR" smtClean="0"/>
              <a:pPr/>
              <a:t>34</a:t>
            </a:fld>
            <a:endParaRPr lang="tr-TR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1560" y="1600200"/>
            <a:ext cx="853244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i="1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6" y="1219200"/>
            <a:ext cx="9144000" cy="510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3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Raw Data	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1560" y="1600200"/>
            <a:ext cx="8532440" cy="4495800"/>
          </a:xfrm>
        </p:spPr>
        <p:txBody>
          <a:bodyPr>
            <a:normAutofit/>
          </a:bodyPr>
          <a:lstStyle/>
          <a:p>
            <a:r>
              <a:rPr lang="tr-TR" sz="2800" dirty="0" err="1" smtClean="0">
                <a:latin typeface="Times New Roman"/>
                <a:cs typeface="Times New Roman"/>
              </a:rPr>
              <a:t>Citi</a:t>
            </a:r>
            <a:r>
              <a:rPr lang="tr-TR" sz="2800" dirty="0" smtClean="0">
                <a:latin typeface="Times New Roman"/>
                <a:cs typeface="Times New Roman"/>
              </a:rPr>
              <a:t> Bike Data </a:t>
            </a:r>
            <a:r>
              <a:rPr lang="tr-TR" sz="2800" dirty="0" err="1" smtClean="0">
                <a:latin typeface="Times New Roman"/>
                <a:cs typeface="Times New Roman"/>
              </a:rPr>
              <a:t>from</a:t>
            </a:r>
            <a:r>
              <a:rPr lang="tr-TR" sz="2800" dirty="0" smtClean="0">
                <a:latin typeface="Times New Roman"/>
                <a:cs typeface="Times New Roman"/>
              </a:rPr>
              <a:t> New York City</a:t>
            </a:r>
          </a:p>
          <a:p>
            <a:r>
              <a:rPr lang="tr-TR" sz="2800" dirty="0" err="1" smtClean="0">
                <a:latin typeface="Times New Roman"/>
                <a:cs typeface="Times New Roman"/>
              </a:rPr>
              <a:t>Monthly</a:t>
            </a:r>
            <a:r>
              <a:rPr lang="tr-TR" sz="2800" dirty="0" smtClean="0">
                <a:latin typeface="Times New Roman"/>
                <a:cs typeface="Times New Roman"/>
              </a:rPr>
              <a:t> data </a:t>
            </a:r>
            <a:r>
              <a:rPr lang="tr-TR" sz="2800" dirty="0" err="1" smtClean="0">
                <a:latin typeface="Times New Roman"/>
                <a:cs typeface="Times New Roman"/>
              </a:rPr>
              <a:t>from</a:t>
            </a:r>
            <a:r>
              <a:rPr lang="tr-TR" sz="2800" dirty="0" smtClean="0">
                <a:latin typeface="Times New Roman"/>
                <a:cs typeface="Times New Roman"/>
              </a:rPr>
              <a:t> 2016 (12 .</a:t>
            </a:r>
            <a:r>
              <a:rPr lang="tr-TR" sz="2800" dirty="0" err="1" smtClean="0">
                <a:latin typeface="Times New Roman"/>
                <a:cs typeface="Times New Roman"/>
              </a:rPr>
              <a:t>csv</a:t>
            </a:r>
            <a:r>
              <a:rPr lang="tr-TR" sz="2800" dirty="0" smtClean="0">
                <a:latin typeface="Times New Roman"/>
                <a:cs typeface="Times New Roman"/>
              </a:rPr>
              <a:t> </a:t>
            </a:r>
            <a:r>
              <a:rPr lang="tr-TR" sz="2800" dirty="0" err="1" smtClean="0">
                <a:latin typeface="Times New Roman"/>
                <a:cs typeface="Times New Roman"/>
              </a:rPr>
              <a:t>files</a:t>
            </a:r>
            <a:r>
              <a:rPr lang="tr-TR" sz="2800" dirty="0" smtClean="0">
                <a:latin typeface="Times New Roman"/>
                <a:cs typeface="Times New Roman"/>
              </a:rPr>
              <a:t>) </a:t>
            </a:r>
          </a:p>
          <a:p>
            <a:r>
              <a:rPr lang="tr-TR" sz="2800" dirty="0" err="1" smtClean="0">
                <a:latin typeface="Times New Roman"/>
                <a:cs typeface="Times New Roman"/>
              </a:rPr>
              <a:t>Every</a:t>
            </a:r>
            <a:r>
              <a:rPr lang="tr-TR" sz="2800" dirty="0" smtClean="0">
                <a:latin typeface="Times New Roman"/>
                <a:cs typeface="Times New Roman"/>
              </a:rPr>
              <a:t> </a:t>
            </a:r>
            <a:r>
              <a:rPr lang="tr-TR" sz="2800" dirty="0" err="1" smtClean="0">
                <a:latin typeface="Times New Roman"/>
                <a:cs typeface="Times New Roman"/>
              </a:rPr>
              <a:t>month</a:t>
            </a:r>
            <a:r>
              <a:rPr lang="tr-TR" sz="2800" dirty="0" smtClean="0">
                <a:latin typeface="Times New Roman"/>
                <a:cs typeface="Times New Roman"/>
              </a:rPr>
              <a:t> is ~1 </a:t>
            </a:r>
            <a:r>
              <a:rPr lang="tr-TR" sz="2800" dirty="0" err="1" smtClean="0">
                <a:latin typeface="Times New Roman"/>
                <a:cs typeface="Times New Roman"/>
              </a:rPr>
              <a:t>million</a:t>
            </a:r>
            <a:r>
              <a:rPr lang="tr-TR" sz="2800" dirty="0" smtClean="0">
                <a:latin typeface="Times New Roman"/>
                <a:cs typeface="Times New Roman"/>
              </a:rPr>
              <a:t> </a:t>
            </a:r>
            <a:r>
              <a:rPr lang="tr-TR" sz="2800" dirty="0" err="1" smtClean="0">
                <a:latin typeface="Times New Roman"/>
                <a:cs typeface="Times New Roman"/>
              </a:rPr>
              <a:t>sample</a:t>
            </a:r>
            <a:endParaRPr lang="tr-TR" sz="2800" dirty="0" smtClean="0">
              <a:latin typeface="Times New Roman"/>
              <a:cs typeface="Times New Roman"/>
            </a:endParaRPr>
          </a:p>
          <a:p>
            <a:r>
              <a:rPr lang="tr-TR" sz="2800" dirty="0" err="1" smtClean="0">
                <a:latin typeface="Times New Roman"/>
                <a:cs typeface="Times New Roman"/>
              </a:rPr>
              <a:t>Each</a:t>
            </a:r>
            <a:r>
              <a:rPr lang="tr-TR" sz="2800" dirty="0" smtClean="0">
                <a:latin typeface="Times New Roman"/>
                <a:cs typeface="Times New Roman"/>
              </a:rPr>
              <a:t> </a:t>
            </a:r>
            <a:r>
              <a:rPr lang="tr-TR" sz="2800" dirty="0" err="1" smtClean="0">
                <a:latin typeface="Times New Roman"/>
                <a:cs typeface="Times New Roman"/>
              </a:rPr>
              <a:t>sample</a:t>
            </a:r>
            <a:r>
              <a:rPr lang="tr-TR" sz="2800" dirty="0" smtClean="0">
                <a:latin typeface="Times New Roman"/>
                <a:cs typeface="Times New Roman"/>
              </a:rPr>
              <a:t> </a:t>
            </a:r>
            <a:r>
              <a:rPr lang="tr-TR" sz="2800" dirty="0" err="1" smtClean="0">
                <a:latin typeface="Times New Roman"/>
                <a:cs typeface="Times New Roman"/>
              </a:rPr>
              <a:t>represents</a:t>
            </a:r>
            <a:r>
              <a:rPr lang="tr-TR" sz="2800" dirty="0" smtClean="0">
                <a:latin typeface="Times New Roman"/>
                <a:cs typeface="Times New Roman"/>
              </a:rPr>
              <a:t> a </a:t>
            </a:r>
            <a:r>
              <a:rPr lang="tr-TR" sz="2800" dirty="0" err="1" smtClean="0">
                <a:latin typeface="Times New Roman"/>
                <a:cs typeface="Times New Roman"/>
              </a:rPr>
              <a:t>particular</a:t>
            </a:r>
            <a:r>
              <a:rPr lang="tr-TR" sz="2800" dirty="0" smtClean="0">
                <a:latin typeface="Times New Roman"/>
                <a:cs typeface="Times New Roman"/>
              </a:rPr>
              <a:t> </a:t>
            </a:r>
            <a:r>
              <a:rPr lang="tr-TR" sz="2800" dirty="0" err="1" smtClean="0">
                <a:latin typeface="Times New Roman"/>
                <a:cs typeface="Times New Roman"/>
              </a:rPr>
              <a:t>bike</a:t>
            </a:r>
            <a:r>
              <a:rPr lang="tr-TR" sz="2800" dirty="0" smtClean="0">
                <a:latin typeface="Times New Roman"/>
                <a:cs typeface="Times New Roman"/>
              </a:rPr>
              <a:t> </a:t>
            </a:r>
            <a:r>
              <a:rPr lang="tr-TR" sz="2800" dirty="0" err="1" smtClean="0">
                <a:latin typeface="Times New Roman"/>
                <a:cs typeface="Times New Roman"/>
              </a:rPr>
              <a:t>trip</a:t>
            </a:r>
            <a:r>
              <a:rPr lang="tr-TR" sz="2800" dirty="0" smtClean="0">
                <a:latin typeface="Times New Roman"/>
                <a:cs typeface="Times New Roman"/>
              </a:rPr>
              <a:t> </a:t>
            </a:r>
          </a:p>
          <a:p>
            <a:r>
              <a:rPr lang="tr-TR" sz="2800" dirty="0" err="1" smtClean="0">
                <a:latin typeface="Times New Roman"/>
                <a:cs typeface="Times New Roman"/>
              </a:rPr>
              <a:t>Features</a:t>
            </a:r>
            <a:r>
              <a:rPr lang="tr-TR" sz="2800" dirty="0" smtClean="0">
                <a:latin typeface="Times New Roman"/>
                <a:cs typeface="Times New Roman"/>
              </a:rPr>
              <a:t> </a:t>
            </a:r>
            <a:r>
              <a:rPr lang="tr-TR" sz="2800" dirty="0" err="1" smtClean="0">
                <a:latin typeface="Times New Roman"/>
                <a:cs typeface="Times New Roman"/>
              </a:rPr>
              <a:t>are</a:t>
            </a:r>
            <a:r>
              <a:rPr lang="tr-TR" sz="2800" dirty="0" smtClean="0">
                <a:latin typeface="Times New Roman"/>
                <a:cs typeface="Times New Roman"/>
              </a:rPr>
              <a:t>: </a:t>
            </a:r>
          </a:p>
          <a:p>
            <a:pPr lvl="1"/>
            <a:r>
              <a:rPr lang="tr-TR" sz="2800" dirty="0" smtClean="0">
                <a:latin typeface="Times New Roman"/>
                <a:cs typeface="Times New Roman"/>
              </a:rPr>
              <a:t>start/</a:t>
            </a:r>
            <a:r>
              <a:rPr lang="tr-TR" sz="2800" dirty="0" err="1" smtClean="0">
                <a:latin typeface="Times New Roman"/>
                <a:cs typeface="Times New Roman"/>
              </a:rPr>
              <a:t>end</a:t>
            </a:r>
            <a:r>
              <a:rPr lang="tr-TR" sz="2800" dirty="0" smtClean="0">
                <a:latin typeface="Times New Roman"/>
                <a:cs typeface="Times New Roman"/>
              </a:rPr>
              <a:t> </a:t>
            </a:r>
            <a:r>
              <a:rPr lang="tr-TR" sz="2800" dirty="0" err="1" smtClean="0">
                <a:latin typeface="Times New Roman"/>
                <a:cs typeface="Times New Roman"/>
              </a:rPr>
              <a:t>station</a:t>
            </a:r>
            <a:r>
              <a:rPr lang="tr-TR" sz="2800" dirty="0" smtClean="0">
                <a:latin typeface="Times New Roman"/>
                <a:cs typeface="Times New Roman"/>
              </a:rPr>
              <a:t> (</a:t>
            </a:r>
            <a:r>
              <a:rPr lang="tr-TR" sz="2800" dirty="0" err="1" smtClean="0">
                <a:latin typeface="Times New Roman"/>
                <a:cs typeface="Times New Roman"/>
              </a:rPr>
              <a:t>id</a:t>
            </a:r>
            <a:r>
              <a:rPr lang="tr-TR" sz="2800" dirty="0" smtClean="0">
                <a:latin typeface="Times New Roman"/>
                <a:cs typeface="Times New Roman"/>
              </a:rPr>
              <a:t>, name, </a:t>
            </a:r>
            <a:r>
              <a:rPr lang="tr-TR" sz="2800" dirty="0" err="1" smtClean="0">
                <a:latin typeface="Times New Roman"/>
                <a:cs typeface="Times New Roman"/>
              </a:rPr>
              <a:t>lat</a:t>
            </a:r>
            <a:r>
              <a:rPr lang="tr-TR" sz="2800" dirty="0" smtClean="0">
                <a:latin typeface="Times New Roman"/>
                <a:cs typeface="Times New Roman"/>
              </a:rPr>
              <a:t>, </a:t>
            </a:r>
            <a:r>
              <a:rPr lang="tr-TR" sz="2800" dirty="0" err="1" smtClean="0">
                <a:latin typeface="Times New Roman"/>
                <a:cs typeface="Times New Roman"/>
              </a:rPr>
              <a:t>long</a:t>
            </a:r>
            <a:r>
              <a:rPr lang="tr-TR" sz="2800" dirty="0" smtClean="0">
                <a:latin typeface="Times New Roman"/>
                <a:cs typeface="Times New Roman"/>
              </a:rPr>
              <a:t>) </a:t>
            </a:r>
          </a:p>
          <a:p>
            <a:pPr lvl="1"/>
            <a:r>
              <a:rPr lang="tr-TR" sz="2800" dirty="0" err="1" smtClean="0">
                <a:latin typeface="Times New Roman"/>
                <a:cs typeface="Times New Roman"/>
              </a:rPr>
              <a:t>user</a:t>
            </a:r>
            <a:r>
              <a:rPr lang="tr-TR" sz="2800" dirty="0" smtClean="0">
                <a:latin typeface="Times New Roman"/>
                <a:cs typeface="Times New Roman"/>
              </a:rPr>
              <a:t>: </a:t>
            </a:r>
            <a:r>
              <a:rPr lang="tr-TR" sz="2800" dirty="0" err="1" smtClean="0">
                <a:latin typeface="Times New Roman"/>
                <a:cs typeface="Times New Roman"/>
              </a:rPr>
              <a:t>type</a:t>
            </a:r>
            <a:r>
              <a:rPr lang="tr-TR" sz="2800" dirty="0" smtClean="0">
                <a:latin typeface="Times New Roman"/>
                <a:cs typeface="Times New Roman"/>
              </a:rPr>
              <a:t> (</a:t>
            </a:r>
            <a:r>
              <a:rPr lang="tr-TR" sz="2800" dirty="0" err="1" smtClean="0">
                <a:latin typeface="Times New Roman"/>
                <a:cs typeface="Times New Roman"/>
              </a:rPr>
              <a:t>subscriber</a:t>
            </a:r>
            <a:r>
              <a:rPr lang="tr-TR" sz="2800" dirty="0" smtClean="0">
                <a:latin typeface="Times New Roman"/>
                <a:cs typeface="Times New Roman"/>
              </a:rPr>
              <a:t> </a:t>
            </a:r>
            <a:r>
              <a:rPr lang="tr-TR" sz="2800" dirty="0" err="1" smtClean="0">
                <a:latin typeface="Times New Roman"/>
                <a:cs typeface="Times New Roman"/>
              </a:rPr>
              <a:t>or</a:t>
            </a:r>
            <a:r>
              <a:rPr lang="tr-TR" sz="2800" dirty="0" smtClean="0">
                <a:latin typeface="Times New Roman"/>
                <a:cs typeface="Times New Roman"/>
              </a:rPr>
              <a:t> </a:t>
            </a:r>
            <a:r>
              <a:rPr lang="tr-TR" sz="2800" dirty="0" err="1" smtClean="0">
                <a:latin typeface="Times New Roman"/>
                <a:cs typeface="Times New Roman"/>
              </a:rPr>
              <a:t>other</a:t>
            </a:r>
            <a:r>
              <a:rPr lang="tr-TR" sz="2800" dirty="0" smtClean="0">
                <a:latin typeface="Times New Roman"/>
                <a:cs typeface="Times New Roman"/>
              </a:rPr>
              <a:t>), </a:t>
            </a:r>
            <a:r>
              <a:rPr lang="tr-TR" sz="2800" dirty="0" err="1" smtClean="0">
                <a:latin typeface="Times New Roman"/>
                <a:cs typeface="Times New Roman"/>
              </a:rPr>
              <a:t>gender</a:t>
            </a:r>
            <a:r>
              <a:rPr lang="tr-TR" sz="2800" dirty="0" smtClean="0">
                <a:latin typeface="Times New Roman"/>
                <a:cs typeface="Times New Roman"/>
              </a:rPr>
              <a:t>, </a:t>
            </a:r>
            <a:r>
              <a:rPr lang="tr-TR" sz="2800" dirty="0" err="1" smtClean="0">
                <a:latin typeface="Times New Roman"/>
                <a:cs typeface="Times New Roman"/>
              </a:rPr>
              <a:t>age</a:t>
            </a:r>
            <a:endParaRPr lang="tr-TR" sz="2800" dirty="0">
              <a:latin typeface="Times New Roman"/>
              <a:cs typeface="Times New Roman"/>
            </a:endParaRPr>
          </a:p>
          <a:p>
            <a:pPr lvl="1"/>
            <a:r>
              <a:rPr lang="tr-TR" sz="2800" dirty="0" err="1" smtClean="0">
                <a:latin typeface="Times New Roman"/>
                <a:cs typeface="Times New Roman"/>
              </a:rPr>
              <a:t>trip</a:t>
            </a:r>
            <a:r>
              <a:rPr lang="tr-TR" sz="2800" dirty="0" smtClean="0">
                <a:latin typeface="Times New Roman"/>
                <a:cs typeface="Times New Roman"/>
              </a:rPr>
              <a:t>: </a:t>
            </a:r>
            <a:r>
              <a:rPr lang="tr-TR" sz="2800" dirty="0" err="1" smtClean="0">
                <a:latin typeface="Times New Roman"/>
                <a:cs typeface="Times New Roman"/>
              </a:rPr>
              <a:t>date</a:t>
            </a:r>
            <a:r>
              <a:rPr lang="tr-TR" sz="2800" dirty="0" smtClean="0">
                <a:latin typeface="Times New Roman"/>
                <a:cs typeface="Times New Roman"/>
              </a:rPr>
              <a:t>, start/stop time</a:t>
            </a:r>
          </a:p>
          <a:p>
            <a:endParaRPr lang="tr-TR" sz="3100" dirty="0" smtClean="0">
              <a:latin typeface="Times New Roman"/>
              <a:cs typeface="Times New Roman"/>
            </a:endParaRPr>
          </a:p>
          <a:p>
            <a:endParaRPr lang="tr-TR" sz="3100" dirty="0" smtClean="0">
              <a:latin typeface="Times New Roman"/>
              <a:cs typeface="Times New Roman"/>
            </a:endParaRPr>
          </a:p>
          <a:p>
            <a:endParaRPr lang="en-US" sz="2800" dirty="0" smtClean="0">
              <a:latin typeface="Times New Roman"/>
              <a:cs typeface="Times New Roman"/>
            </a:endParaRPr>
          </a:p>
          <a:p>
            <a:endParaRPr lang="en-US" sz="2800" dirty="0" smtClean="0">
              <a:latin typeface="Times New Roman"/>
              <a:cs typeface="Times New Roman"/>
            </a:endParaRPr>
          </a:p>
          <a:p>
            <a:pPr>
              <a:buNone/>
            </a:pPr>
            <a:endParaRPr lang="en-US" sz="2800" dirty="0" smtClean="0">
              <a:latin typeface="Times New Roman"/>
              <a:cs typeface="Times New Roman"/>
            </a:endParaRPr>
          </a:p>
          <a:p>
            <a:pPr lvl="1">
              <a:buNone/>
            </a:pPr>
            <a:endParaRPr lang="en-US" sz="2800" dirty="0" smtClean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9C4A0EC-13D0-4061-8041-F0CCE99C1591}" type="slidenum">
              <a:rPr lang="tr-TR" smtClean="0"/>
              <a:pPr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871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Data Augmentation </a:t>
            </a:r>
            <a:r>
              <a:rPr lang="mr-IN" sz="4000" dirty="0" smtClean="0">
                <a:latin typeface="Times New Roman"/>
                <a:cs typeface="Times New Roman"/>
              </a:rPr>
              <a:t>–</a:t>
            </a:r>
            <a:r>
              <a:rPr lang="en-US" sz="4000" dirty="0" smtClean="0">
                <a:latin typeface="Times New Roman"/>
                <a:cs typeface="Times New Roman"/>
              </a:rPr>
              <a:t> I 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1560" y="1600200"/>
            <a:ext cx="8532440" cy="4495800"/>
          </a:xfrm>
        </p:spPr>
        <p:txBody>
          <a:bodyPr>
            <a:normAutofit/>
          </a:bodyPr>
          <a:lstStyle/>
          <a:p>
            <a:r>
              <a:rPr lang="tr-TR" sz="2800" dirty="0" err="1" smtClean="0">
                <a:latin typeface="Times New Roman"/>
                <a:cs typeface="Times New Roman"/>
              </a:rPr>
              <a:t>Extended</a:t>
            </a:r>
            <a:r>
              <a:rPr lang="tr-TR" sz="2800" dirty="0" smtClean="0">
                <a:latin typeface="Times New Roman"/>
                <a:cs typeface="Times New Roman"/>
              </a:rPr>
              <a:t> </a:t>
            </a:r>
            <a:r>
              <a:rPr lang="tr-TR" sz="2800" dirty="0" err="1" smtClean="0">
                <a:latin typeface="Times New Roman"/>
                <a:cs typeface="Times New Roman"/>
              </a:rPr>
              <a:t>our</a:t>
            </a:r>
            <a:r>
              <a:rPr lang="tr-TR" sz="2800" dirty="0" smtClean="0">
                <a:latin typeface="Times New Roman"/>
                <a:cs typeface="Times New Roman"/>
              </a:rPr>
              <a:t> data </a:t>
            </a:r>
            <a:r>
              <a:rPr lang="tr-TR" sz="2800" dirty="0" err="1" smtClean="0">
                <a:latin typeface="Times New Roman"/>
                <a:cs typeface="Times New Roman"/>
              </a:rPr>
              <a:t>with</a:t>
            </a:r>
            <a:r>
              <a:rPr lang="tr-TR" sz="2800" dirty="0">
                <a:latin typeface="Times New Roman"/>
                <a:cs typeface="Times New Roman"/>
              </a:rPr>
              <a:t>:</a:t>
            </a:r>
            <a:r>
              <a:rPr lang="tr-TR" sz="2800" dirty="0" smtClean="0">
                <a:latin typeface="Times New Roman"/>
                <a:cs typeface="Times New Roman"/>
              </a:rPr>
              <a:t> </a:t>
            </a:r>
          </a:p>
          <a:p>
            <a:endParaRPr lang="en-US" sz="2800" dirty="0" smtClean="0">
              <a:latin typeface="Times New Roman"/>
              <a:cs typeface="Times New Roman"/>
            </a:endParaRPr>
          </a:p>
          <a:p>
            <a:endParaRPr lang="en-US" sz="2800" dirty="0" smtClean="0">
              <a:latin typeface="Times New Roman"/>
              <a:cs typeface="Times New Roman"/>
            </a:endParaRPr>
          </a:p>
          <a:p>
            <a:pPr>
              <a:buNone/>
            </a:pPr>
            <a:endParaRPr lang="en-US" sz="2800" dirty="0" smtClean="0">
              <a:latin typeface="Times New Roman"/>
              <a:cs typeface="Times New Roman"/>
            </a:endParaRPr>
          </a:p>
          <a:p>
            <a:pPr lvl="1">
              <a:buNone/>
            </a:pPr>
            <a:endParaRPr lang="en-US" sz="2800" dirty="0" smtClean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9C4A0EC-13D0-4061-8041-F0CCE99C1591}" type="slidenum">
              <a:rPr lang="tr-TR" smtClean="0"/>
              <a:pPr/>
              <a:t>5</a:t>
            </a:fld>
            <a:endParaRPr lang="tr-TR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772427547"/>
              </p:ext>
            </p:extLst>
          </p:nvPr>
        </p:nvGraphicFramePr>
        <p:xfrm>
          <a:off x="709826" y="2210326"/>
          <a:ext cx="805622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639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Data Cleaning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1560" y="1600200"/>
            <a:ext cx="8532440" cy="4495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Month to month discrepancies</a:t>
            </a:r>
          </a:p>
          <a:p>
            <a:r>
              <a:rPr lang="en-US" sz="2800" dirty="0" smtClean="0">
                <a:latin typeface="Times New Roman"/>
                <a:cs typeface="Times New Roman"/>
              </a:rPr>
              <a:t>Missing values removed</a:t>
            </a:r>
            <a:endParaRPr lang="en-US" sz="2800" dirty="0">
              <a:latin typeface="Times New Roman"/>
              <a:cs typeface="Times New Roman"/>
            </a:endParaRPr>
          </a:p>
          <a:p>
            <a:r>
              <a:rPr lang="en-US" sz="2800" dirty="0">
                <a:latin typeface="Times New Roman"/>
                <a:cs typeface="Times New Roman"/>
              </a:rPr>
              <a:t>Consistency </a:t>
            </a:r>
            <a:r>
              <a:rPr lang="en-US" sz="2800" dirty="0" smtClean="0">
                <a:latin typeface="Times New Roman"/>
                <a:cs typeface="Times New Roman"/>
              </a:rPr>
              <a:t>issues,</a:t>
            </a:r>
          </a:p>
          <a:p>
            <a:pPr lvl="1"/>
            <a:r>
              <a:rPr lang="en-US" sz="2500" dirty="0" smtClean="0">
                <a:latin typeface="Times New Roman"/>
                <a:cs typeface="Times New Roman"/>
              </a:rPr>
              <a:t>Date/Time format mismatch </a:t>
            </a:r>
            <a:r>
              <a:rPr lang="en-US" sz="2400" dirty="0">
                <a:latin typeface="Times New Roman"/>
                <a:cs typeface="Times New Roman"/>
              </a:rPr>
              <a:t>between different data sets</a:t>
            </a:r>
            <a:endParaRPr lang="en-US" sz="2500" dirty="0" smtClean="0">
              <a:latin typeface="Times New Roman"/>
              <a:cs typeface="Times New Roman"/>
            </a:endParaRPr>
          </a:p>
          <a:p>
            <a:pPr lvl="1"/>
            <a:r>
              <a:rPr lang="en-US" sz="2500" dirty="0" smtClean="0">
                <a:latin typeface="Times New Roman"/>
                <a:cs typeface="Times New Roman"/>
              </a:rPr>
              <a:t>Different representations</a:t>
            </a:r>
          </a:p>
          <a:p>
            <a:r>
              <a:rPr lang="en-US" sz="2800" dirty="0" smtClean="0">
                <a:latin typeface="Times New Roman"/>
                <a:cs typeface="Times New Roman"/>
              </a:rPr>
              <a:t>Removing redundant features</a:t>
            </a:r>
          </a:p>
          <a:p>
            <a:endParaRPr lang="en-US" sz="3100" dirty="0" smtClean="0">
              <a:latin typeface="Times New Roman"/>
              <a:cs typeface="Times New Roman"/>
            </a:endParaRPr>
          </a:p>
          <a:p>
            <a:endParaRPr lang="en-US" sz="2800" dirty="0" smtClean="0">
              <a:latin typeface="Times New Roman"/>
              <a:cs typeface="Times New Roman"/>
            </a:endParaRPr>
          </a:p>
          <a:p>
            <a:endParaRPr lang="en-US" sz="2500" dirty="0" smtClean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9C4A0EC-13D0-4061-8041-F0CCE99C1591}" type="slidenum">
              <a:rPr lang="tr-TR" smtClean="0"/>
              <a:pPr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9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Exploratory Analysis </a:t>
            </a:r>
            <a:r>
              <a:rPr lang="mr-IN" sz="4000" dirty="0" smtClean="0">
                <a:latin typeface="Times New Roman"/>
                <a:cs typeface="Times New Roman"/>
              </a:rPr>
              <a:t>–</a:t>
            </a:r>
            <a:r>
              <a:rPr lang="en-US" sz="4000" dirty="0" smtClean="0">
                <a:latin typeface="Times New Roman"/>
                <a:cs typeface="Times New Roman"/>
              </a:rPr>
              <a:t> I </a:t>
            </a:r>
            <a:endParaRPr lang="en-US" sz="4000" dirty="0">
              <a:latin typeface="Times New Roman"/>
              <a:cs typeface="Times New Roman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418184"/>
            <a:ext cx="4008797" cy="36031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9C4A0EC-13D0-4061-8041-F0CCE99C1591}" type="slidenum">
              <a:rPr lang="tr-TR" smtClean="0"/>
              <a:pPr/>
              <a:t>7</a:t>
            </a:fld>
            <a:endParaRPr lang="tr-TR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1560" y="1600200"/>
            <a:ext cx="853244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800" dirty="0" smtClean="0">
                <a:latin typeface="Times New Roman"/>
                <a:cs typeface="Times New Roman"/>
              </a:rPr>
              <a:t>Popular start / </a:t>
            </a:r>
            <a:r>
              <a:rPr lang="tr-TR" sz="2800" dirty="0" err="1" smtClean="0">
                <a:latin typeface="Times New Roman"/>
                <a:cs typeface="Times New Roman"/>
              </a:rPr>
              <a:t>end</a:t>
            </a:r>
            <a:r>
              <a:rPr lang="tr-TR" sz="2800" dirty="0" smtClean="0">
                <a:latin typeface="Times New Roman"/>
                <a:cs typeface="Times New Roman"/>
              </a:rPr>
              <a:t> </a:t>
            </a:r>
            <a:r>
              <a:rPr lang="tr-TR" sz="2800" dirty="0" err="1" smtClean="0">
                <a:latin typeface="Times New Roman"/>
                <a:cs typeface="Times New Roman"/>
              </a:rPr>
              <a:t>stations</a:t>
            </a:r>
            <a:endParaRPr lang="tr-TR" sz="2800" dirty="0">
              <a:latin typeface="Times New Roman"/>
              <a:cs typeface="Times New Roman"/>
            </a:endParaRPr>
          </a:p>
          <a:p>
            <a:endParaRPr lang="tr-TR" sz="2800" dirty="0" smtClean="0">
              <a:latin typeface="Times New Roman"/>
              <a:cs typeface="Times New Roman"/>
            </a:endParaRPr>
          </a:p>
          <a:p>
            <a:endParaRPr lang="tr-TR" sz="3100" dirty="0" smtClean="0">
              <a:latin typeface="Times New Roman"/>
              <a:cs typeface="Times New Roman"/>
            </a:endParaRPr>
          </a:p>
          <a:p>
            <a:endParaRPr lang="en-US" sz="2800" dirty="0" smtClean="0">
              <a:latin typeface="Times New Roman"/>
              <a:cs typeface="Times New Roman"/>
            </a:endParaRPr>
          </a:p>
          <a:p>
            <a:endParaRPr lang="en-US" sz="2800" dirty="0" smtClean="0">
              <a:latin typeface="Times New Roman"/>
              <a:cs typeface="Times New Roman"/>
            </a:endParaRPr>
          </a:p>
          <a:p>
            <a:pPr>
              <a:buFont typeface="Wingdings"/>
              <a:buNone/>
            </a:pPr>
            <a:endParaRPr lang="en-US" sz="2800" dirty="0" smtClean="0">
              <a:latin typeface="Times New Roman"/>
              <a:cs typeface="Times New Roman"/>
            </a:endParaRPr>
          </a:p>
          <a:p>
            <a:pPr lvl="1">
              <a:buFont typeface="Wingdings 2"/>
              <a:buNone/>
            </a:pPr>
            <a:endParaRPr lang="en-US" sz="28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568" y="2425622"/>
            <a:ext cx="4277480" cy="35956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8060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Exploratory Analysis </a:t>
            </a:r>
            <a:r>
              <a:rPr lang="mr-IN" sz="4000" dirty="0" smtClean="0">
                <a:latin typeface="Times New Roman"/>
                <a:cs typeface="Times New Roman"/>
              </a:rPr>
              <a:t>–</a:t>
            </a:r>
            <a:r>
              <a:rPr lang="en-US" sz="4000" dirty="0" smtClean="0">
                <a:latin typeface="Times New Roman"/>
                <a:cs typeface="Times New Roman"/>
              </a:rPr>
              <a:t> II 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9C4A0EC-13D0-4061-8041-F0CCE99C1591}" type="slidenum">
              <a:rPr lang="tr-TR" smtClean="0"/>
              <a:pPr/>
              <a:t>8</a:t>
            </a:fld>
            <a:endParaRPr lang="tr-TR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1560" y="1600200"/>
            <a:ext cx="853244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sz="2800" dirty="0" smtClean="0">
              <a:latin typeface="Times New Roman"/>
              <a:cs typeface="Times New Roman"/>
            </a:endParaRPr>
          </a:p>
          <a:p>
            <a:endParaRPr lang="tr-TR" sz="3100" dirty="0" smtClean="0">
              <a:latin typeface="Times New Roman"/>
              <a:cs typeface="Times New Roman"/>
            </a:endParaRPr>
          </a:p>
          <a:p>
            <a:endParaRPr lang="en-US" sz="2800" dirty="0" smtClean="0">
              <a:latin typeface="Times New Roman"/>
              <a:cs typeface="Times New Roman"/>
            </a:endParaRPr>
          </a:p>
          <a:p>
            <a:endParaRPr lang="en-US" sz="2800" dirty="0" smtClean="0">
              <a:latin typeface="Times New Roman"/>
              <a:cs typeface="Times New Roman"/>
            </a:endParaRPr>
          </a:p>
          <a:p>
            <a:pPr>
              <a:buFont typeface="Wingdings"/>
              <a:buNone/>
            </a:pPr>
            <a:endParaRPr lang="en-US" sz="2800" dirty="0" smtClean="0">
              <a:latin typeface="Times New Roman"/>
              <a:cs typeface="Times New Roman"/>
            </a:endParaRPr>
          </a:p>
          <a:p>
            <a:pPr lvl="1">
              <a:buFont typeface="Wingdings 2"/>
              <a:buNone/>
            </a:pPr>
            <a:endParaRPr lang="en-US" sz="2800" dirty="0" smtClean="0">
              <a:latin typeface="Times New Roman"/>
              <a:cs typeface="Times New Roman"/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772816"/>
            <a:ext cx="7632847" cy="47091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58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/>
                <a:cs typeface="Times New Roman"/>
              </a:rPr>
              <a:t>Exploratory Analysis </a:t>
            </a:r>
            <a:r>
              <a:rPr lang="mr-IN" sz="4000" dirty="0">
                <a:latin typeface="Times New Roman"/>
                <a:cs typeface="Times New Roman"/>
              </a:rPr>
              <a:t>–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dirty="0" smtClean="0">
                <a:latin typeface="Times New Roman"/>
                <a:cs typeface="Times New Roman"/>
              </a:rPr>
              <a:t>III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9C4A0EC-13D0-4061-8041-F0CCE99C1591}" type="slidenum">
              <a:rPr lang="tr-TR" smtClean="0"/>
              <a:pPr/>
              <a:t>9</a:t>
            </a:fld>
            <a:endParaRPr lang="tr-TR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1560" y="1600200"/>
            <a:ext cx="853244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sz="2800" dirty="0" smtClean="0">
              <a:latin typeface="Times New Roman"/>
              <a:cs typeface="Times New Roman"/>
            </a:endParaRPr>
          </a:p>
          <a:p>
            <a:endParaRPr lang="tr-TR" sz="3100" dirty="0" smtClean="0">
              <a:latin typeface="Times New Roman"/>
              <a:cs typeface="Times New Roman"/>
            </a:endParaRPr>
          </a:p>
          <a:p>
            <a:endParaRPr lang="en-US" sz="2800" dirty="0" smtClean="0">
              <a:latin typeface="Times New Roman"/>
              <a:cs typeface="Times New Roman"/>
            </a:endParaRPr>
          </a:p>
          <a:p>
            <a:endParaRPr lang="en-US" sz="2800" dirty="0" smtClean="0">
              <a:latin typeface="Times New Roman"/>
              <a:cs typeface="Times New Roman"/>
            </a:endParaRPr>
          </a:p>
          <a:p>
            <a:pPr>
              <a:buFont typeface="Wingdings"/>
              <a:buNone/>
            </a:pPr>
            <a:endParaRPr lang="en-US" sz="2800" dirty="0" smtClean="0">
              <a:latin typeface="Times New Roman"/>
              <a:cs typeface="Times New Roman"/>
            </a:endParaRPr>
          </a:p>
          <a:p>
            <a:pPr lvl="1">
              <a:buFont typeface="Wingdings 2"/>
              <a:buNone/>
            </a:pPr>
            <a:endParaRPr lang="en-US" sz="2800" dirty="0" smtClean="0">
              <a:latin typeface="Times New Roman"/>
              <a:cs typeface="Times New Roman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35" y="1700808"/>
            <a:ext cx="8208912" cy="48245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654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ERDAR20KADIOGLU@8DMLPLRO46DBD57I" val="3798"/>
  <p:tag name="PLEXMETADATA" val="&lt;?xml version=&quot;1.0&quot; encoding=&quot;utf-16&quot;?&gt;&#10;&lt;PresentationMetadata xmlns:xsi=&quot;http://www.w3.org/2001/XMLSchema-instance&quot; xmlns:xsd=&quot;http://www.w3.org/2001/XMLSchema&quot;&gt;&#10;  &lt;TransitionType&gt;Direct&lt;/TransitionType&gt;&#10;  &lt;UniqueID&gt;0&lt;/UniqueID&gt;&#10;  &lt;ShowPreviews&gt;true&lt;/ShowPreviews&gt;&#10;  &lt;ShowReviews&gt;true&lt;/ShowReviews&gt;&#10;  &lt;ShowHeaderTitle&gt;true&lt;/ShowHeaderTitle&gt;&#10;  &lt;ShowHeaderNumber&gt;true&lt;/ShowHeaderNumber&gt;&#10;  &lt;SectionTemplate&gt;Template2&lt;/SectionTemplate&gt;&#10;  &lt;SectionTemplateColor&gt;&#10;    &lt;A&gt;255&lt;/A&gt;&#10;    &lt;R&gt;0&lt;/R&gt;&#10;    &lt;G&gt;0&lt;/G&gt;&#10;    &lt;B&gt;0&lt;/B&gt;&#10;    &lt;ScA&gt;1&lt;/ScA&gt;&#10;    &lt;ScR&gt;0&lt;/ScR&gt;&#10;    &lt;ScG&gt;0&lt;/ScG&gt;&#10;    &lt;ScB&gt;0&lt;/ScB&gt;&#10;  &lt;/SectionTemplateColor&gt;&#10;  &lt;SectionArrangement&gt;Special&lt;/SectionArrangement&gt;&#10;&lt;/PresentationMetadat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ASD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96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Custom 5">
      <a:dk1>
        <a:sysClr val="windowText" lastClr="000000"/>
      </a:dk1>
      <a:lt1>
        <a:sysClr val="window" lastClr="FFFFFF"/>
      </a:lt1>
      <a:dk2>
        <a:srgbClr val="000000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2345139</TotalTime>
  <Words>1360</Words>
  <Application>Microsoft Macintosh PowerPoint</Application>
  <PresentationFormat>On-screen Show (4:3)</PresentationFormat>
  <Paragraphs>352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Aparajita</vt:lpstr>
      <vt:lpstr>Calibri</vt:lpstr>
      <vt:lpstr>ＭＳ Ｐゴシック</vt:lpstr>
      <vt:lpstr>Times New Roman</vt:lpstr>
      <vt:lpstr>Tw Cen MT</vt:lpstr>
      <vt:lpstr>Wingdings</vt:lpstr>
      <vt:lpstr>Wingdings 2</vt:lpstr>
      <vt:lpstr>Arial</vt:lpstr>
      <vt:lpstr>Median</vt:lpstr>
      <vt:lpstr>New York City Bike Sharing Demand</vt:lpstr>
      <vt:lpstr>Overview </vt:lpstr>
      <vt:lpstr>Outline</vt:lpstr>
      <vt:lpstr>Raw Data </vt:lpstr>
      <vt:lpstr>Data Augmentation – I </vt:lpstr>
      <vt:lpstr>Data Cleaning</vt:lpstr>
      <vt:lpstr>Exploratory Analysis – I </vt:lpstr>
      <vt:lpstr>Exploratory Analysis – II </vt:lpstr>
      <vt:lpstr>Exploratory Analysis – III</vt:lpstr>
      <vt:lpstr>Insights from Data</vt:lpstr>
      <vt:lpstr>                   User Perspective</vt:lpstr>
      <vt:lpstr>User Perspective – What?</vt:lpstr>
      <vt:lpstr>User Perspective – How?</vt:lpstr>
      <vt:lpstr> </vt:lpstr>
      <vt:lpstr>Approach – I: </vt:lpstr>
      <vt:lpstr>Approach – I: Result</vt:lpstr>
      <vt:lpstr>Approach – II: </vt:lpstr>
      <vt:lpstr>Approach – II: Result</vt:lpstr>
      <vt:lpstr>                Business Perspective</vt:lpstr>
      <vt:lpstr> </vt:lpstr>
      <vt:lpstr>Approach – I: Predicting Destination</vt:lpstr>
      <vt:lpstr>Approach – I: Predicting Destination</vt:lpstr>
      <vt:lpstr>Approach – I: How We Did?</vt:lpstr>
      <vt:lpstr>Approach – I: Results</vt:lpstr>
      <vt:lpstr>Approach – I: User API </vt:lpstr>
      <vt:lpstr>Approach – I: User API </vt:lpstr>
      <vt:lpstr> </vt:lpstr>
      <vt:lpstr>Approach – II</vt:lpstr>
      <vt:lpstr>Approach – II</vt:lpstr>
      <vt:lpstr>Approach II: Results </vt:lpstr>
      <vt:lpstr>Approach II: Results </vt:lpstr>
      <vt:lpstr>Approach II: Results </vt:lpstr>
      <vt:lpstr>             Thank you  </vt:lpstr>
      <vt:lpstr>A) User Perspective – How? 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GRAMMAR CONSTRAINTS: COMBINING EXPRESSIVENESS WITH EFFICIENCY</dc:title>
  <dc:creator>Serdar Kadıoğlu</dc:creator>
  <cp:lastModifiedBy>serdarisv serdarisv</cp:lastModifiedBy>
  <cp:revision>2191</cp:revision>
  <cp:lastPrinted>2018-01-30T20:51:06Z</cp:lastPrinted>
  <dcterms:created xsi:type="dcterms:W3CDTF">2015-05-28T07:25:04Z</dcterms:created>
  <dcterms:modified xsi:type="dcterms:W3CDTF">2018-02-01T16:34:59Z</dcterms:modified>
</cp:coreProperties>
</file>